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"/>
  </p:notesMasterIdLst>
  <p:sldIdLst>
    <p:sldId id="260" r:id="rId3"/>
  </p:sldIdLst>
  <p:sldSz cx="7559675" cy="1069181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33CCCC"/>
    <a:srgbClr val="CF4D72"/>
    <a:srgbClr val="FF7619"/>
    <a:srgbClr val="FF6600"/>
    <a:srgbClr val="FF9900"/>
    <a:srgbClr val="FF9933"/>
    <a:srgbClr val="53A0A0"/>
    <a:srgbClr val="CC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42" autoAdjust="0"/>
    <p:restoredTop sz="94660" autoAdjust="0"/>
  </p:normalViewPr>
  <p:slideViewPr>
    <p:cSldViewPr snapToGrid="0">
      <p:cViewPr varScale="1">
        <p:scale>
          <a:sx n="56" d="100"/>
          <a:sy n="56" d="100"/>
        </p:scale>
        <p:origin x="28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9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D8B23-D9F9-443D-8D86-1CC0F8181A1D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4FD7-62D9-46CF-9207-DAA83FE52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9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FD7-62D9-46CF-9207-DAA83FE52C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10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0" y="9772137"/>
            <a:ext cx="3738151" cy="70013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MICRO STORE</a:t>
            </a:r>
            <a:endParaRPr kumimoji="1" lang="ja-JP" altLang="en-US" dirty="0"/>
          </a:p>
        </p:txBody>
      </p:sp>
      <p:sp>
        <p:nvSpPr>
          <p:cNvPr id="35" name="テキスト プレースホルダー 33"/>
          <p:cNvSpPr>
            <a:spLocks noGrp="1"/>
          </p:cNvSpPr>
          <p:nvPr>
            <p:ph type="body" sz="quarter" idx="11" hasCustomPrompt="1"/>
          </p:nvPr>
        </p:nvSpPr>
        <p:spPr>
          <a:xfrm>
            <a:off x="3950068" y="9688893"/>
            <a:ext cx="3531366" cy="783377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36" name="テキスト プレースホルダー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0409" y="10334112"/>
            <a:ext cx="7213087" cy="330313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〇〇市〇〇町</a:t>
            </a:r>
            <a:r>
              <a:rPr kumimoji="1" lang="en-US" altLang="ja-JP" dirty="0"/>
              <a:t>XXXXX-XXXX</a:t>
            </a:r>
            <a:r>
              <a:rPr kumimoji="1" lang="ja-JP" altLang="en-US" dirty="0"/>
              <a:t>　営業時間 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41" name="テキスト プレースホルダー 33"/>
          <p:cNvSpPr>
            <a:spLocks noGrp="1"/>
          </p:cNvSpPr>
          <p:nvPr>
            <p:ph type="body" sz="quarter" idx="14" hasCustomPrompt="1"/>
          </p:nvPr>
        </p:nvSpPr>
        <p:spPr>
          <a:xfrm>
            <a:off x="53570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4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>
          <a:xfrm>
            <a:off x="64873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74" name="図プレースホルダー 73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2" name="図プレースホルダー 73"/>
          <p:cNvSpPr>
            <a:spLocks noGrp="1"/>
          </p:cNvSpPr>
          <p:nvPr>
            <p:ph type="pic" sz="quarter" idx="22" hasCustomPrompt="1"/>
          </p:nvPr>
        </p:nvSpPr>
        <p:spPr>
          <a:xfrm>
            <a:off x="2520394" y="4654675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3" name="図プレースホルダー 73"/>
          <p:cNvSpPr>
            <a:spLocks noGrp="1"/>
          </p:cNvSpPr>
          <p:nvPr>
            <p:ph type="pic" sz="quarter" idx="23" hasCustomPrompt="1"/>
          </p:nvPr>
        </p:nvSpPr>
        <p:spPr>
          <a:xfrm>
            <a:off x="5039280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7779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8" name="テキスト プレースホルダー 33"/>
          <p:cNvSpPr>
            <a:spLocks noGrp="1"/>
          </p:cNvSpPr>
          <p:nvPr>
            <p:ph type="body" sz="quarter" idx="21" hasCustomPrompt="1"/>
          </p:nvPr>
        </p:nvSpPr>
        <p:spPr>
          <a:xfrm>
            <a:off x="901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55" name="図プレースホルダー 73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6" name="図プレースホルダー 73"/>
          <p:cNvSpPr>
            <a:spLocks noGrp="1"/>
          </p:cNvSpPr>
          <p:nvPr>
            <p:ph type="pic" sz="quarter" idx="25" hasCustomPrompt="1"/>
          </p:nvPr>
        </p:nvSpPr>
        <p:spPr>
          <a:xfrm>
            <a:off x="2520394" y="6729181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7" name="図プレースホルダー 73"/>
          <p:cNvSpPr>
            <a:spLocks noGrp="1"/>
          </p:cNvSpPr>
          <p:nvPr>
            <p:ph type="pic" sz="quarter" idx="26" hasCustomPrompt="1"/>
          </p:nvPr>
        </p:nvSpPr>
        <p:spPr>
          <a:xfrm>
            <a:off x="5039280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2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3052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63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26174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584270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1" name="テキスト プレースホルダー 33"/>
          <p:cNvSpPr>
            <a:spLocks noGrp="1"/>
          </p:cNvSpPr>
          <p:nvPr>
            <p:ph type="body" sz="quarter" idx="31" hasCustomPrompt="1"/>
          </p:nvPr>
        </p:nvSpPr>
        <p:spPr>
          <a:xfrm>
            <a:off x="515491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3" name="テキスト プレースホルダー 33"/>
          <p:cNvSpPr>
            <a:spLocks noGrp="1"/>
          </p:cNvSpPr>
          <p:nvPr>
            <p:ph type="body" sz="quarter" idx="32" hasCustomPrompt="1"/>
          </p:nvPr>
        </p:nvSpPr>
        <p:spPr>
          <a:xfrm>
            <a:off x="7779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901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33052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1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6174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3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584270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15491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60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188486" y="8891991"/>
            <a:ext cx="7213088" cy="468715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たくさんのお買い得商品をご用意してお待ちしています！</a:t>
            </a:r>
          </a:p>
        </p:txBody>
      </p:sp>
      <p:sp>
        <p:nvSpPr>
          <p:cNvPr id="39" name="テキスト プレースホルダー 33"/>
          <p:cNvSpPr>
            <a:spLocks noGrp="1"/>
          </p:cNvSpPr>
          <p:nvPr>
            <p:ph type="body" sz="quarter" idx="13" hasCustomPrompt="1"/>
          </p:nvPr>
        </p:nvSpPr>
        <p:spPr>
          <a:xfrm>
            <a:off x="4848585" y="2076599"/>
            <a:ext cx="557538" cy="81554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5" name="テキスト プレースホルダー 33"/>
          <p:cNvSpPr>
            <a:spLocks noGrp="1"/>
          </p:cNvSpPr>
          <p:nvPr>
            <p:ph type="body" sz="quarter" idx="15" hasCustomPrompt="1"/>
          </p:nvPr>
        </p:nvSpPr>
        <p:spPr>
          <a:xfrm>
            <a:off x="58561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6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69864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8" name="テキスト プレースホルダー 33"/>
          <p:cNvSpPr>
            <a:spLocks noGrp="1"/>
          </p:cNvSpPr>
          <p:nvPr>
            <p:ph type="body" sz="quarter" idx="18" hasCustomPrompt="1"/>
          </p:nvPr>
        </p:nvSpPr>
        <p:spPr>
          <a:xfrm>
            <a:off x="5490289" y="544522"/>
            <a:ext cx="1609971" cy="134282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317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38" hasCustomPrompt="1"/>
          </p:nvPr>
        </p:nvSpPr>
        <p:spPr>
          <a:xfrm>
            <a:off x="169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4" name="テキスト プレースホルダー 3"/>
          <p:cNvSpPr>
            <a:spLocks noGrp="1"/>
          </p:cNvSpPr>
          <p:nvPr>
            <p:ph type="body" sz="quarter" idx="39" hasCustomPrompt="1"/>
          </p:nvPr>
        </p:nvSpPr>
        <p:spPr>
          <a:xfrm>
            <a:off x="423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6" name="テキスト プレースホルダー 3"/>
          <p:cNvSpPr>
            <a:spLocks noGrp="1"/>
          </p:cNvSpPr>
          <p:nvPr>
            <p:ph type="body" sz="quarter" idx="40" hasCustomPrompt="1"/>
          </p:nvPr>
        </p:nvSpPr>
        <p:spPr>
          <a:xfrm>
            <a:off x="677002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2" name="テキスト プレースホルダー 3"/>
          <p:cNvSpPr>
            <a:spLocks noGrp="1"/>
          </p:cNvSpPr>
          <p:nvPr>
            <p:ph type="body" sz="quarter" idx="41" hasCustomPrompt="1"/>
          </p:nvPr>
        </p:nvSpPr>
        <p:spPr>
          <a:xfrm>
            <a:off x="169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8" name="テキスト プレースホルダー 3"/>
          <p:cNvSpPr>
            <a:spLocks noGrp="1"/>
          </p:cNvSpPr>
          <p:nvPr>
            <p:ph type="body" sz="quarter" idx="42" hasCustomPrompt="1"/>
          </p:nvPr>
        </p:nvSpPr>
        <p:spPr>
          <a:xfrm>
            <a:off x="423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4" name="テキスト プレースホルダー 3"/>
          <p:cNvSpPr>
            <a:spLocks noGrp="1"/>
          </p:cNvSpPr>
          <p:nvPr>
            <p:ph type="body" sz="quarter" idx="43" hasCustomPrompt="1"/>
          </p:nvPr>
        </p:nvSpPr>
        <p:spPr>
          <a:xfrm>
            <a:off x="677002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74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8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33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5F3BA2-B27F-4D6D-85C6-0EB92E2D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16" y="2478"/>
          <a:ext cx="1312" cy="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5F3BA2-B27F-4D6D-85C6-0EB92E2D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6" y="2478"/>
                        <a:ext cx="1312" cy="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A4EE19E-E41D-40A4-A09A-888FA8E2FB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080" cy="1070115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3653E61-8455-43DD-85E1-3EFD3255339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692340" y="7411423"/>
            <a:ext cx="3575544" cy="39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D300ACA-1DDA-445B-9241-4ACC24CFD5A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white">
          <a:xfrm>
            <a:off x="692340" y="7804743"/>
            <a:ext cx="3575544" cy="39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1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FCA62A-CA79-426E-B592-49ABCC31F8A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692340" y="8198063"/>
            <a:ext cx="3575544" cy="39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1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26F3FA1-170D-4773-936E-E5E7447A587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white">
          <a:xfrm>
            <a:off x="692340" y="4237941"/>
            <a:ext cx="5100679" cy="2508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592">
                <a:solidFill>
                  <a:schemeClr val="bg1"/>
                </a:solidFill>
                <a:latin typeface="+mj-lt"/>
              </a:defRPr>
            </a:lvl1pPr>
            <a:lvl2pPr>
              <a:defRPr sz="6146"/>
            </a:lvl2pPr>
            <a:lvl3pPr>
              <a:defRPr sz="6146"/>
            </a:lvl3pPr>
            <a:lvl4pPr>
              <a:defRPr sz="6146"/>
            </a:lvl4pPr>
            <a:lvl5pPr>
              <a:defRPr sz="6146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</p:spTree>
    <p:extLst>
      <p:ext uri="{BB962C8B-B14F-4D97-AF65-F5344CB8AC3E}">
        <p14:creationId xmlns:p14="http://schemas.microsoft.com/office/powerpoint/2010/main" val="310701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13" y="3301"/>
          <a:ext cx="1313" cy="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3" y="3301"/>
                        <a:ext cx="1313" cy="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31244" cy="329994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07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7886" y="654418"/>
            <a:ext cx="6783904" cy="7994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FontTx/>
              <a:buNone/>
              <a:defRPr sz="3461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7886" y="1478613"/>
            <a:ext cx="6783904" cy="5837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2296">
                <a:solidFill>
                  <a:srgbClr val="0B5ED7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6574" y="9865472"/>
            <a:ext cx="6160434" cy="58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272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Reference</a:t>
            </a:r>
            <a:endParaRPr lang="de-DE" dirty="0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sz="quarter" idx="15"/>
          </p:nvPr>
        </p:nvSpPr>
        <p:spPr>
          <a:xfrm>
            <a:off x="382314" y="2380287"/>
            <a:ext cx="6795080" cy="7118604"/>
          </a:xfrm>
          <a:prstGeom prst="rect">
            <a:avLst/>
          </a:prstGeom>
        </p:spPr>
        <p:txBody>
          <a:bodyPr vert="horz" lIns="294791" tIns="147392" rIns="294791" bIns="147392"/>
          <a:lstStyle>
            <a:lvl1pPr>
              <a:defRPr sz="2296"/>
            </a:lvl1pPr>
            <a:lvl2pPr>
              <a:defRPr sz="2049"/>
            </a:lvl2pPr>
            <a:lvl3pPr>
              <a:defRPr sz="1801"/>
            </a:lvl3pPr>
            <a:lvl4pPr>
              <a:defRPr sz="1660"/>
            </a:lvl4pPr>
            <a:lvl5pPr>
              <a:defRPr sz="166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90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gradFill>
          <a:gsLst>
            <a:gs pos="0">
              <a:srgbClr val="003478"/>
            </a:gs>
            <a:gs pos="100000">
              <a:srgbClr val="0089C4"/>
            </a:gs>
          </a:gsLst>
          <a:lin ang="2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97109" y="3816164"/>
            <a:ext cx="946201" cy="3030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7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1" y="9127227"/>
            <a:ext cx="3097927" cy="708229"/>
          </a:xfrm>
        </p:spPr>
        <p:txBody>
          <a:bodyPr>
            <a:noAutofit/>
          </a:bodyPr>
          <a:lstStyle>
            <a:lvl1pPr marL="0" indent="0">
              <a:buNone/>
              <a:defRPr sz="3800" b="1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舞黒町商店街</a:t>
            </a:r>
          </a:p>
        </p:txBody>
      </p:sp>
      <p:sp>
        <p:nvSpPr>
          <p:cNvPr id="16" name="テキスト プレースホルダー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75513" y="9127228"/>
            <a:ext cx="3975405" cy="372846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 </a:t>
            </a:r>
            <a:r>
              <a:rPr kumimoji="1" lang="en-US" altLang="ja-JP" dirty="0"/>
              <a:t>XXXXX-XXXX-XXX</a:t>
            </a:r>
            <a:endParaRPr kumimoji="1" lang="ja-JP" altLang="en-US" dirty="0"/>
          </a:p>
        </p:txBody>
      </p:sp>
      <p:sp>
        <p:nvSpPr>
          <p:cNvPr id="18" name="テキスト プレースホルダー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4883" y="9407005"/>
            <a:ext cx="3099585" cy="370672"/>
          </a:xfrm>
        </p:spPr>
        <p:txBody>
          <a:bodyPr>
            <a:noAutofit/>
          </a:bodyPr>
          <a:lstStyle>
            <a:lvl1pPr marL="0" indent="0" algn="l">
              <a:buNone/>
              <a:defRPr sz="15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32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79990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9" hasCustomPrompt="1"/>
          </p:nvPr>
        </p:nvSpPr>
        <p:spPr>
          <a:xfrm>
            <a:off x="161473" y="3083446"/>
            <a:ext cx="557538" cy="934887"/>
          </a:xfrm>
        </p:spPr>
        <p:txBody>
          <a:bodyPr>
            <a:noAutofit/>
          </a:bodyPr>
          <a:lstStyle>
            <a:lvl1pPr marL="0" indent="0">
              <a:buNone/>
              <a:defRPr sz="55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3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211419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4" name="テキスト プレースホルダー 33"/>
          <p:cNvSpPr>
            <a:spLocks noGrp="1"/>
          </p:cNvSpPr>
          <p:nvPr>
            <p:ph type="body" sz="quarter" idx="26" hasCustomPrompt="1"/>
          </p:nvPr>
        </p:nvSpPr>
        <p:spPr>
          <a:xfrm>
            <a:off x="456503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265752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97181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9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614618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6" name="テキスト プレースホルダー 85"/>
          <p:cNvSpPr>
            <a:spLocks noGrp="1"/>
          </p:cNvSpPr>
          <p:nvPr>
            <p:ph type="body" sz="quarter" idx="32" hasCustomPrompt="1"/>
          </p:nvPr>
        </p:nvSpPr>
        <p:spPr>
          <a:xfrm>
            <a:off x="208753" y="10283533"/>
            <a:ext cx="7142160" cy="391357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◆主催：〇〇〇市　〇〇〇〇〇〇〇〇〇　◆お問い合わせ：</a:t>
            </a:r>
            <a:r>
              <a:rPr kumimoji="1" lang="en-US" altLang="ja-JP" dirty="0"/>
              <a:t>00-0000-0000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87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8696" y="9763808"/>
            <a:ext cx="7152218" cy="372846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注意事項を入れましょう。</a:t>
            </a:r>
          </a:p>
        </p:txBody>
      </p:sp>
      <p:sp>
        <p:nvSpPr>
          <p:cNvPr id="88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111320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8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517943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2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4924566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1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3B768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5" name="テキスト プレースホルダー 33"/>
          <p:cNvSpPr>
            <a:spLocks noGrp="1"/>
          </p:cNvSpPr>
          <p:nvPr>
            <p:ph type="body" sz="quarter" idx="38" hasCustomPrompt="1"/>
          </p:nvPr>
        </p:nvSpPr>
        <p:spPr>
          <a:xfrm>
            <a:off x="401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6" name="テキスト プレースホルダー 33"/>
          <p:cNvSpPr>
            <a:spLocks noGrp="1"/>
          </p:cNvSpPr>
          <p:nvPr>
            <p:ph type="body" sz="quarter" idx="39" hasCustomPrompt="1"/>
          </p:nvPr>
        </p:nvSpPr>
        <p:spPr>
          <a:xfrm>
            <a:off x="2984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7" name="テキスト プレースホルダー 33"/>
          <p:cNvSpPr>
            <a:spLocks noGrp="1"/>
          </p:cNvSpPr>
          <p:nvPr>
            <p:ph type="body" sz="quarter" idx="40" hasCustomPrompt="1"/>
          </p:nvPr>
        </p:nvSpPr>
        <p:spPr>
          <a:xfrm>
            <a:off x="2814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33"/>
          <p:cNvSpPr>
            <a:spLocks noGrp="1"/>
          </p:cNvSpPr>
          <p:nvPr>
            <p:ph type="body" sz="quarter" idx="41" hasCustomPrompt="1"/>
          </p:nvPr>
        </p:nvSpPr>
        <p:spPr>
          <a:xfrm>
            <a:off x="5396964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9" name="テキスト プレースホルダー 33"/>
          <p:cNvSpPr>
            <a:spLocks noGrp="1"/>
          </p:cNvSpPr>
          <p:nvPr>
            <p:ph type="body" sz="quarter" idx="42" hasCustomPrompt="1"/>
          </p:nvPr>
        </p:nvSpPr>
        <p:spPr>
          <a:xfrm>
            <a:off x="5226418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20" name="テキスト プレースホルダー 33"/>
          <p:cNvSpPr>
            <a:spLocks noGrp="1"/>
          </p:cNvSpPr>
          <p:nvPr>
            <p:ph type="body" sz="quarter" idx="43" hasCustomPrompt="1"/>
          </p:nvPr>
        </p:nvSpPr>
        <p:spPr>
          <a:xfrm>
            <a:off x="401172" y="7164576"/>
            <a:ext cx="5745015" cy="475538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rgbClr val="69AB1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スタンプラリー・抽選会は毎日開催！</a:t>
            </a:r>
          </a:p>
        </p:txBody>
      </p:sp>
      <p:sp>
        <p:nvSpPr>
          <p:cNvPr id="121" name="テキスト プレースホルダー 33"/>
          <p:cNvSpPr>
            <a:spLocks noGrp="1"/>
          </p:cNvSpPr>
          <p:nvPr>
            <p:ph type="body" sz="quarter" idx="44" hasCustomPrompt="1"/>
          </p:nvPr>
        </p:nvSpPr>
        <p:spPr>
          <a:xfrm>
            <a:off x="401172" y="7585217"/>
            <a:ext cx="5411552" cy="108264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45" hasCustomPrompt="1"/>
          </p:nvPr>
        </p:nvSpPr>
        <p:spPr>
          <a:xfrm>
            <a:off x="-1548" y="-1588"/>
            <a:ext cx="2006202" cy="2254527"/>
          </a:xfrm>
          <a:custGeom>
            <a:avLst/>
            <a:gdLst>
              <a:gd name="connsiteX0" fmla="*/ 0 w 2006202"/>
              <a:gd name="connsiteY0" fmla="*/ 0 h 2254527"/>
              <a:gd name="connsiteX1" fmla="*/ 1646785 w 2006202"/>
              <a:gd name="connsiteY1" fmla="*/ 0 h 2254527"/>
              <a:gd name="connsiteX2" fmla="*/ 1689261 w 2006202"/>
              <a:gd name="connsiteY2" fmla="*/ 45744 h 2254527"/>
              <a:gd name="connsiteX3" fmla="*/ 1728471 w 2006202"/>
              <a:gd name="connsiteY3" fmla="*/ 94756 h 2254527"/>
              <a:gd name="connsiteX4" fmla="*/ 1764412 w 2006202"/>
              <a:gd name="connsiteY4" fmla="*/ 143767 h 2254527"/>
              <a:gd name="connsiteX5" fmla="*/ 1797087 w 2006202"/>
              <a:gd name="connsiteY5" fmla="*/ 196046 h 2254527"/>
              <a:gd name="connsiteX6" fmla="*/ 1829761 w 2006202"/>
              <a:gd name="connsiteY6" fmla="*/ 248325 h 2254527"/>
              <a:gd name="connsiteX7" fmla="*/ 1859168 w 2006202"/>
              <a:gd name="connsiteY7" fmla="*/ 300604 h 2254527"/>
              <a:gd name="connsiteX8" fmla="*/ 1885307 w 2006202"/>
              <a:gd name="connsiteY8" fmla="*/ 359417 h 2254527"/>
              <a:gd name="connsiteX9" fmla="*/ 1911447 w 2006202"/>
              <a:gd name="connsiteY9" fmla="*/ 414964 h 2254527"/>
              <a:gd name="connsiteX10" fmla="*/ 1931051 w 2006202"/>
              <a:gd name="connsiteY10" fmla="*/ 473777 h 2254527"/>
              <a:gd name="connsiteX11" fmla="*/ 1950656 w 2006202"/>
              <a:gd name="connsiteY11" fmla="*/ 532591 h 2254527"/>
              <a:gd name="connsiteX12" fmla="*/ 1966993 w 2006202"/>
              <a:gd name="connsiteY12" fmla="*/ 594672 h 2254527"/>
              <a:gd name="connsiteX13" fmla="*/ 1980063 w 2006202"/>
              <a:gd name="connsiteY13" fmla="*/ 656754 h 2254527"/>
              <a:gd name="connsiteX14" fmla="*/ 1993132 w 2006202"/>
              <a:gd name="connsiteY14" fmla="*/ 718835 h 2254527"/>
              <a:gd name="connsiteX15" fmla="*/ 1999667 w 2006202"/>
              <a:gd name="connsiteY15" fmla="*/ 784183 h 2254527"/>
              <a:gd name="connsiteX16" fmla="*/ 2006202 w 2006202"/>
              <a:gd name="connsiteY16" fmla="*/ 846265 h 2254527"/>
              <a:gd name="connsiteX17" fmla="*/ 2006202 w 2006202"/>
              <a:gd name="connsiteY17" fmla="*/ 911613 h 2254527"/>
              <a:gd name="connsiteX18" fmla="*/ 2002935 w 2006202"/>
              <a:gd name="connsiteY18" fmla="*/ 983497 h 2254527"/>
              <a:gd name="connsiteX19" fmla="*/ 1999667 w 2006202"/>
              <a:gd name="connsiteY19" fmla="*/ 1048845 h 2254527"/>
              <a:gd name="connsiteX20" fmla="*/ 1989865 w 2006202"/>
              <a:gd name="connsiteY20" fmla="*/ 1117461 h 2254527"/>
              <a:gd name="connsiteX21" fmla="*/ 1980063 w 2006202"/>
              <a:gd name="connsiteY21" fmla="*/ 1182810 h 2254527"/>
              <a:gd name="connsiteX22" fmla="*/ 1963726 w 2006202"/>
              <a:gd name="connsiteY22" fmla="*/ 1248159 h 2254527"/>
              <a:gd name="connsiteX23" fmla="*/ 1947388 w 2006202"/>
              <a:gd name="connsiteY23" fmla="*/ 1310240 h 2254527"/>
              <a:gd name="connsiteX24" fmla="*/ 1924516 w 2006202"/>
              <a:gd name="connsiteY24" fmla="*/ 1372321 h 2254527"/>
              <a:gd name="connsiteX25" fmla="*/ 1901644 w 2006202"/>
              <a:gd name="connsiteY25" fmla="*/ 1434402 h 2254527"/>
              <a:gd name="connsiteX26" fmla="*/ 1875505 w 2006202"/>
              <a:gd name="connsiteY26" fmla="*/ 1493216 h 2254527"/>
              <a:gd name="connsiteX27" fmla="*/ 1846098 w 2006202"/>
              <a:gd name="connsiteY27" fmla="*/ 1552030 h 2254527"/>
              <a:gd name="connsiteX28" fmla="*/ 1813424 w 2006202"/>
              <a:gd name="connsiteY28" fmla="*/ 1607576 h 2254527"/>
              <a:gd name="connsiteX29" fmla="*/ 1777482 w 2006202"/>
              <a:gd name="connsiteY29" fmla="*/ 1663122 h 2254527"/>
              <a:gd name="connsiteX30" fmla="*/ 1741540 w 2006202"/>
              <a:gd name="connsiteY30" fmla="*/ 1715401 h 2254527"/>
              <a:gd name="connsiteX31" fmla="*/ 1699064 w 2006202"/>
              <a:gd name="connsiteY31" fmla="*/ 1764412 h 2254527"/>
              <a:gd name="connsiteX32" fmla="*/ 1656587 w 2006202"/>
              <a:gd name="connsiteY32" fmla="*/ 1813424 h 2254527"/>
              <a:gd name="connsiteX33" fmla="*/ 1614111 w 2006202"/>
              <a:gd name="connsiteY33" fmla="*/ 1862435 h 2254527"/>
              <a:gd name="connsiteX34" fmla="*/ 1568367 w 2006202"/>
              <a:gd name="connsiteY34" fmla="*/ 1904912 h 2254527"/>
              <a:gd name="connsiteX35" fmla="*/ 1519355 w 2006202"/>
              <a:gd name="connsiteY35" fmla="*/ 1947389 h 2254527"/>
              <a:gd name="connsiteX36" fmla="*/ 1467076 w 2006202"/>
              <a:gd name="connsiteY36" fmla="*/ 1986598 h 2254527"/>
              <a:gd name="connsiteX37" fmla="*/ 1414797 w 2006202"/>
              <a:gd name="connsiteY37" fmla="*/ 2025807 h 2254527"/>
              <a:gd name="connsiteX38" fmla="*/ 1362518 w 2006202"/>
              <a:gd name="connsiteY38" fmla="*/ 2058481 h 2254527"/>
              <a:gd name="connsiteX39" fmla="*/ 1303705 w 2006202"/>
              <a:gd name="connsiteY39" fmla="*/ 2091156 h 2254527"/>
              <a:gd name="connsiteX40" fmla="*/ 1248158 w 2006202"/>
              <a:gd name="connsiteY40" fmla="*/ 2120562 h 2254527"/>
              <a:gd name="connsiteX41" fmla="*/ 1186077 w 2006202"/>
              <a:gd name="connsiteY41" fmla="*/ 2146702 h 2254527"/>
              <a:gd name="connsiteX42" fmla="*/ 1127263 w 2006202"/>
              <a:gd name="connsiteY42" fmla="*/ 2172841 h 2254527"/>
              <a:gd name="connsiteX43" fmla="*/ 1065182 w 2006202"/>
              <a:gd name="connsiteY43" fmla="*/ 2192446 h 2254527"/>
              <a:gd name="connsiteX44" fmla="*/ 999834 w 2006202"/>
              <a:gd name="connsiteY44" fmla="*/ 2212051 h 2254527"/>
              <a:gd name="connsiteX45" fmla="*/ 934485 w 2006202"/>
              <a:gd name="connsiteY45" fmla="*/ 2225120 h 2254527"/>
              <a:gd name="connsiteX46" fmla="*/ 869137 w 2006202"/>
              <a:gd name="connsiteY46" fmla="*/ 2238190 h 2254527"/>
              <a:gd name="connsiteX47" fmla="*/ 803788 w 2006202"/>
              <a:gd name="connsiteY47" fmla="*/ 2247992 h 2254527"/>
              <a:gd name="connsiteX48" fmla="*/ 735172 w 2006202"/>
              <a:gd name="connsiteY48" fmla="*/ 2251260 h 2254527"/>
              <a:gd name="connsiteX49" fmla="*/ 666556 w 2006202"/>
              <a:gd name="connsiteY49" fmla="*/ 2254527 h 2254527"/>
              <a:gd name="connsiteX50" fmla="*/ 575068 w 2006202"/>
              <a:gd name="connsiteY50" fmla="*/ 2251260 h 2254527"/>
              <a:gd name="connsiteX51" fmla="*/ 486847 w 2006202"/>
              <a:gd name="connsiteY51" fmla="*/ 2241457 h 2254527"/>
              <a:gd name="connsiteX52" fmla="*/ 398627 w 2006202"/>
              <a:gd name="connsiteY52" fmla="*/ 2228388 h 2254527"/>
              <a:gd name="connsiteX53" fmla="*/ 313673 w 2006202"/>
              <a:gd name="connsiteY53" fmla="*/ 2205516 h 2254527"/>
              <a:gd name="connsiteX54" fmla="*/ 231988 w 2006202"/>
              <a:gd name="connsiteY54" fmla="*/ 2182644 h 2254527"/>
              <a:gd name="connsiteX55" fmla="*/ 150302 w 2006202"/>
              <a:gd name="connsiteY55" fmla="*/ 2149969 h 2254527"/>
              <a:gd name="connsiteX56" fmla="*/ 75151 w 2006202"/>
              <a:gd name="connsiteY56" fmla="*/ 2117295 h 2254527"/>
              <a:gd name="connsiteX57" fmla="*/ 0 w 2006202"/>
              <a:gd name="connsiteY57" fmla="*/ 2074819 h 22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06202" h="2254527">
                <a:moveTo>
                  <a:pt x="0" y="0"/>
                </a:moveTo>
                <a:lnTo>
                  <a:pt x="1646785" y="0"/>
                </a:lnTo>
                <a:lnTo>
                  <a:pt x="1689261" y="45744"/>
                </a:lnTo>
                <a:lnTo>
                  <a:pt x="1728471" y="94756"/>
                </a:lnTo>
                <a:lnTo>
                  <a:pt x="1764412" y="143767"/>
                </a:lnTo>
                <a:lnTo>
                  <a:pt x="1797087" y="196046"/>
                </a:lnTo>
                <a:lnTo>
                  <a:pt x="1829761" y="248325"/>
                </a:lnTo>
                <a:lnTo>
                  <a:pt x="1859168" y="300604"/>
                </a:lnTo>
                <a:lnTo>
                  <a:pt x="1885307" y="359417"/>
                </a:lnTo>
                <a:lnTo>
                  <a:pt x="1911447" y="414964"/>
                </a:lnTo>
                <a:lnTo>
                  <a:pt x="1931051" y="473777"/>
                </a:lnTo>
                <a:lnTo>
                  <a:pt x="1950656" y="532591"/>
                </a:lnTo>
                <a:lnTo>
                  <a:pt x="1966993" y="594672"/>
                </a:lnTo>
                <a:lnTo>
                  <a:pt x="1980063" y="656754"/>
                </a:lnTo>
                <a:lnTo>
                  <a:pt x="1993132" y="718835"/>
                </a:lnTo>
                <a:lnTo>
                  <a:pt x="1999667" y="784183"/>
                </a:lnTo>
                <a:lnTo>
                  <a:pt x="2006202" y="846265"/>
                </a:lnTo>
                <a:lnTo>
                  <a:pt x="2006202" y="911613"/>
                </a:lnTo>
                <a:lnTo>
                  <a:pt x="2002935" y="983497"/>
                </a:lnTo>
                <a:lnTo>
                  <a:pt x="1999667" y="1048845"/>
                </a:lnTo>
                <a:lnTo>
                  <a:pt x="1989865" y="1117461"/>
                </a:lnTo>
                <a:lnTo>
                  <a:pt x="1980063" y="1182810"/>
                </a:lnTo>
                <a:lnTo>
                  <a:pt x="1963726" y="1248159"/>
                </a:lnTo>
                <a:lnTo>
                  <a:pt x="1947388" y="1310240"/>
                </a:lnTo>
                <a:lnTo>
                  <a:pt x="1924516" y="1372321"/>
                </a:lnTo>
                <a:lnTo>
                  <a:pt x="1901644" y="1434402"/>
                </a:lnTo>
                <a:lnTo>
                  <a:pt x="1875505" y="1493216"/>
                </a:lnTo>
                <a:lnTo>
                  <a:pt x="1846098" y="1552030"/>
                </a:lnTo>
                <a:lnTo>
                  <a:pt x="1813424" y="1607576"/>
                </a:lnTo>
                <a:lnTo>
                  <a:pt x="1777482" y="1663122"/>
                </a:lnTo>
                <a:lnTo>
                  <a:pt x="1741540" y="1715401"/>
                </a:lnTo>
                <a:lnTo>
                  <a:pt x="1699064" y="1764412"/>
                </a:lnTo>
                <a:lnTo>
                  <a:pt x="1656587" y="1813424"/>
                </a:lnTo>
                <a:lnTo>
                  <a:pt x="1614111" y="1862435"/>
                </a:lnTo>
                <a:lnTo>
                  <a:pt x="1568367" y="1904912"/>
                </a:lnTo>
                <a:lnTo>
                  <a:pt x="1519355" y="1947389"/>
                </a:lnTo>
                <a:lnTo>
                  <a:pt x="1467076" y="1986598"/>
                </a:lnTo>
                <a:lnTo>
                  <a:pt x="1414797" y="2025807"/>
                </a:lnTo>
                <a:lnTo>
                  <a:pt x="1362518" y="2058481"/>
                </a:lnTo>
                <a:lnTo>
                  <a:pt x="1303705" y="2091156"/>
                </a:lnTo>
                <a:lnTo>
                  <a:pt x="1248158" y="2120562"/>
                </a:lnTo>
                <a:lnTo>
                  <a:pt x="1186077" y="2146702"/>
                </a:lnTo>
                <a:lnTo>
                  <a:pt x="1127263" y="2172841"/>
                </a:lnTo>
                <a:lnTo>
                  <a:pt x="1065182" y="2192446"/>
                </a:lnTo>
                <a:lnTo>
                  <a:pt x="999834" y="2212051"/>
                </a:lnTo>
                <a:lnTo>
                  <a:pt x="934485" y="2225120"/>
                </a:lnTo>
                <a:lnTo>
                  <a:pt x="869137" y="2238190"/>
                </a:lnTo>
                <a:lnTo>
                  <a:pt x="803788" y="2247992"/>
                </a:lnTo>
                <a:lnTo>
                  <a:pt x="735172" y="2251260"/>
                </a:lnTo>
                <a:lnTo>
                  <a:pt x="666556" y="2254527"/>
                </a:lnTo>
                <a:lnTo>
                  <a:pt x="575068" y="2251260"/>
                </a:lnTo>
                <a:lnTo>
                  <a:pt x="486847" y="2241457"/>
                </a:lnTo>
                <a:lnTo>
                  <a:pt x="398627" y="2228388"/>
                </a:lnTo>
                <a:lnTo>
                  <a:pt x="313673" y="2205516"/>
                </a:lnTo>
                <a:lnTo>
                  <a:pt x="231988" y="2182644"/>
                </a:lnTo>
                <a:lnTo>
                  <a:pt x="150302" y="2149969"/>
                </a:lnTo>
                <a:lnTo>
                  <a:pt x="75151" y="2117295"/>
                </a:lnTo>
                <a:lnTo>
                  <a:pt x="0" y="207481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1122525" y="594854"/>
            <a:ext cx="5314612" cy="534155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2800" b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キャッチコピーを入れましょう</a:t>
            </a:r>
          </a:p>
        </p:txBody>
      </p:sp>
      <p:sp>
        <p:nvSpPr>
          <p:cNvPr id="137" name="図プレースホルダー 136"/>
          <p:cNvSpPr>
            <a:spLocks noGrp="1"/>
          </p:cNvSpPr>
          <p:nvPr>
            <p:ph type="pic" sz="quarter" idx="46" hasCustomPrompt="1"/>
          </p:nvPr>
        </p:nvSpPr>
        <p:spPr>
          <a:xfrm>
            <a:off x="5858321" y="556187"/>
            <a:ext cx="1920518" cy="1922164"/>
          </a:xfrm>
          <a:prstGeom prst="ellipse">
            <a:avLst/>
          </a:prstGeom>
          <a:blipFill>
            <a:blip r:embed="rId2"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tIns="252000"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8" name="テキスト プレースホルダー 33"/>
          <p:cNvSpPr>
            <a:spLocks noGrp="1"/>
          </p:cNvSpPr>
          <p:nvPr>
            <p:ph type="body" sz="quarter" idx="47" hasCustomPrompt="1"/>
          </p:nvPr>
        </p:nvSpPr>
        <p:spPr>
          <a:xfrm>
            <a:off x="161473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9" name="テキスト プレースホルダー 33"/>
          <p:cNvSpPr>
            <a:spLocks noGrp="1"/>
          </p:cNvSpPr>
          <p:nvPr>
            <p:ph type="body" sz="quarter" idx="48" hasCustomPrompt="1"/>
          </p:nvPr>
        </p:nvSpPr>
        <p:spPr>
          <a:xfrm>
            <a:off x="2565504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0" name="テキスト プレースホルダー 33"/>
          <p:cNvSpPr>
            <a:spLocks noGrp="1"/>
          </p:cNvSpPr>
          <p:nvPr>
            <p:ph type="body" sz="quarter" idx="49" hasCustomPrompt="1"/>
          </p:nvPr>
        </p:nvSpPr>
        <p:spPr>
          <a:xfrm>
            <a:off x="4972127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0" name="テキスト プレースホルダー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79237" y="985184"/>
            <a:ext cx="5923140" cy="239904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タイトル</a:t>
            </a:r>
          </a:p>
        </p:txBody>
      </p:sp>
    </p:spTree>
    <p:extLst>
      <p:ext uri="{BB962C8B-B14F-4D97-AF65-F5344CB8AC3E}">
        <p14:creationId xmlns:p14="http://schemas.microsoft.com/office/powerpoint/2010/main" val="242322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5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3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2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98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AFF0-029F-4E28-8117-E460C34D57CE}" type="datetimeFigureOut">
              <a:rPr kumimoji="1" lang="ja-JP" altLang="en-US" smtClean="0"/>
              <a:t>2024/2/7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316" y="2478"/>
          <a:ext cx="1312" cy="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6" y="2478"/>
                        <a:ext cx="1312" cy="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111333B-FBA5-4875-A5DE-3B4281D761D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31244" cy="329994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073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/>
  <p:txStyles>
    <p:titleStyle>
      <a:lvl1pPr algn="l" defTabSz="1167816" rtl="0" eaLnBrk="1" latinLnBrk="0" hangingPunct="1">
        <a:lnSpc>
          <a:spcPct val="100000"/>
        </a:lnSpc>
        <a:spcBef>
          <a:spcPct val="0"/>
        </a:spcBef>
        <a:buNone/>
        <a:defRPr kumimoji="1" lang="en-US" sz="3073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806" indent="-206806" algn="l" defTabSz="116781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kumimoji="1" lang="en-US" sz="180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08746" indent="-175177" algn="l" defTabSz="116781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kumimoji="1" lang="en-US" sz="1519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8887" indent="-137871" algn="l" defTabSz="116781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kumimoji="1" lang="en-US" sz="1272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59100" indent="-175177" algn="l" defTabSz="116781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kumimoji="1" lang="en-US" sz="1272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96159" indent="-137871" algn="l" defTabSz="116781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kumimoji="1" lang="en-IN" sz="1272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211494" indent="-291954" algn="l" defTabSz="1167816" rtl="0" eaLnBrk="1" latinLnBrk="0" hangingPunct="1">
        <a:spcBef>
          <a:spcPct val="20000"/>
        </a:spcBef>
        <a:buFont typeface="Arial" pitchFamily="34" charset="0"/>
        <a:buChar char="•"/>
        <a:defRPr kumimoji="1" sz="2543" kern="1200">
          <a:solidFill>
            <a:schemeClr val="tx1"/>
          </a:solidFill>
          <a:latin typeface="+mn-lt"/>
          <a:ea typeface="+mn-ea"/>
          <a:cs typeface="+mn-cs"/>
        </a:defRPr>
      </a:lvl6pPr>
      <a:lvl7pPr marL="3795403" indent="-291954" algn="l" defTabSz="1167816" rtl="0" eaLnBrk="1" latinLnBrk="0" hangingPunct="1">
        <a:spcBef>
          <a:spcPct val="20000"/>
        </a:spcBef>
        <a:buFont typeface="Arial" pitchFamily="34" charset="0"/>
        <a:buChar char="•"/>
        <a:defRPr kumimoji="1" sz="2543" kern="1200">
          <a:solidFill>
            <a:schemeClr val="tx1"/>
          </a:solidFill>
          <a:latin typeface="+mn-lt"/>
          <a:ea typeface="+mn-ea"/>
          <a:cs typeface="+mn-cs"/>
        </a:defRPr>
      </a:lvl7pPr>
      <a:lvl8pPr marL="4379310" indent="-291954" algn="l" defTabSz="1167816" rtl="0" eaLnBrk="1" latinLnBrk="0" hangingPunct="1">
        <a:spcBef>
          <a:spcPct val="20000"/>
        </a:spcBef>
        <a:buFont typeface="Arial" pitchFamily="34" charset="0"/>
        <a:buChar char="•"/>
        <a:defRPr kumimoji="1" sz="2543" kern="1200">
          <a:solidFill>
            <a:schemeClr val="tx1"/>
          </a:solidFill>
          <a:latin typeface="+mn-lt"/>
          <a:ea typeface="+mn-ea"/>
          <a:cs typeface="+mn-cs"/>
        </a:defRPr>
      </a:lvl8pPr>
      <a:lvl9pPr marL="4963219" indent="-291954" algn="l" defTabSz="1167816" rtl="0" eaLnBrk="1" latinLnBrk="0" hangingPunct="1">
        <a:spcBef>
          <a:spcPct val="20000"/>
        </a:spcBef>
        <a:buFont typeface="Arial" pitchFamily="34" charset="0"/>
        <a:buChar char="•"/>
        <a:defRPr kumimoji="1" sz="2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1pPr>
      <a:lvl2pPr marL="583908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2pPr>
      <a:lvl3pPr marL="1167816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3pPr>
      <a:lvl4pPr marL="1751725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4pPr>
      <a:lvl5pPr marL="2335632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5pPr>
      <a:lvl6pPr marL="2919541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6pPr>
      <a:lvl7pPr marL="3503448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7pPr>
      <a:lvl8pPr marL="4087356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8pPr>
      <a:lvl9pPr marL="4671265" algn="l" defTabSz="1167816" rtl="0" eaLnBrk="1" latinLnBrk="0" hangingPunct="1">
        <a:defRPr kumimoji="1" sz="2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>
          <p15:clr>
            <a:srgbClr val="000000"/>
          </p15:clr>
        </p15:guide>
        <p15:guide id="2" pos="5443">
          <p15:clr>
            <a:srgbClr val="000000"/>
          </p15:clr>
        </p15:guide>
        <p15:guide id="3" pos="5057">
          <p15:clr>
            <a:srgbClr val="000000"/>
          </p15:clr>
        </p15:guide>
        <p15:guide id="4" orient="horz" pos="237">
          <p15:clr>
            <a:srgbClr val="000000"/>
          </p15:clr>
        </p15:guide>
        <p15:guide id="5" orient="horz" pos="690">
          <p15:clr>
            <a:srgbClr val="000000"/>
          </p15:clr>
        </p15:guide>
        <p15:guide id="6" orient="horz" pos="758">
          <p15:clr>
            <a:srgbClr val="000000"/>
          </p15:clr>
        </p15:guide>
        <p15:guide id="7" orient="horz" pos="2958">
          <p15:clr>
            <a:srgbClr val="000000"/>
          </p15:clr>
        </p15:guide>
        <p15:guide id="8" pos="3039">
          <p15:clr>
            <a:srgbClr val="000000"/>
          </p15:clr>
        </p15:guide>
        <p15:guide id="10" pos="2880">
          <p15:clr>
            <a:srgbClr val="000000"/>
          </p15:clr>
        </p15:guide>
        <p15:guide id="11" pos="272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0" y="0"/>
            <a:ext cx="7559675" cy="10693400"/>
          </a:xfrm>
          <a:prstGeom prst="rect">
            <a:avLst/>
          </a:prstGeom>
          <a:solidFill>
            <a:srgbClr val="A6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2" y="-11715"/>
            <a:ext cx="7558415" cy="106915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53" name="角丸四角形 52"/>
          <p:cNvSpPr/>
          <p:nvPr/>
        </p:nvSpPr>
        <p:spPr>
          <a:xfrm>
            <a:off x="285516" y="6894841"/>
            <a:ext cx="7065397" cy="1771749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85516" y="3936699"/>
            <a:ext cx="2252151" cy="2782911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8769933"/>
            <a:ext cx="7559675" cy="192187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2692139" y="3936681"/>
            <a:ext cx="2252151" cy="2778614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rgbClr val="E29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角丸四角形 39"/>
          <p:cNvSpPr/>
          <p:nvPr/>
        </p:nvSpPr>
        <p:spPr>
          <a:xfrm>
            <a:off x="5098762" y="3936681"/>
            <a:ext cx="2252151" cy="2782929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テキスト プレースホルダー 73"/>
          <p:cNvSpPr>
            <a:spLocks noGrp="1"/>
          </p:cNvSpPr>
          <p:nvPr>
            <p:ph type="body" sz="quarter" idx="10"/>
          </p:nvPr>
        </p:nvSpPr>
        <p:spPr>
          <a:xfrm>
            <a:off x="137801" y="8938729"/>
            <a:ext cx="3567465" cy="708229"/>
          </a:xfrm>
        </p:spPr>
        <p:txBody>
          <a:bodyPr anchor="ctr" anchorCtr="1"/>
          <a:lstStyle/>
          <a:p>
            <a:pPr>
              <a:lnSpc>
                <a:spcPct val="50000"/>
              </a:lnSpc>
            </a:pPr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</a:rPr>
              <a:t>社会医療法人財団　石心会</a:t>
            </a:r>
            <a:endParaRPr kumimoji="1"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50000"/>
              </a:lnSpc>
            </a:pPr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</a:rPr>
              <a:t>アルファメディック･クリニック</a:t>
            </a:r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2"/>
          </p:nvPr>
        </p:nvSpPr>
        <p:spPr>
          <a:xfrm>
            <a:off x="3818214" y="8950004"/>
            <a:ext cx="3455593" cy="536356"/>
          </a:xfrm>
        </p:spPr>
        <p:txBody>
          <a:bodyPr anchor="b" anchorCtr="1"/>
          <a:lstStyle/>
          <a:p>
            <a:pPr>
              <a:lnSpc>
                <a:spcPct val="50000"/>
              </a:lnSpc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ea typeface="HG丸ｺﾞｼｯｸM-PRO" panose="020F0600000000000000" pitchFamily="50" charset="-128"/>
              </a:rPr>
              <a:t>神奈川県川崎市幸区堀川町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ea typeface="HG丸ｺﾞｼｯｸM-PRO" panose="020F0600000000000000" pitchFamily="50" charset="-128"/>
              </a:rPr>
              <a:t>580-16</a:t>
            </a:r>
          </a:p>
          <a:p>
            <a:pPr>
              <a:lnSpc>
                <a:spcPct val="50000"/>
              </a:lnSpc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</a:rPr>
              <a:t>川崎テックセンター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8F</a:t>
            </a:r>
          </a:p>
        </p:txBody>
      </p:sp>
      <p:sp>
        <p:nvSpPr>
          <p:cNvPr id="86" name="テキスト プレースホルダー 85"/>
          <p:cNvSpPr>
            <a:spLocks noGrp="1"/>
          </p:cNvSpPr>
          <p:nvPr>
            <p:ph type="body" sz="quarter" idx="32"/>
          </p:nvPr>
        </p:nvSpPr>
        <p:spPr>
          <a:xfrm>
            <a:off x="-15584" y="9944878"/>
            <a:ext cx="7556437" cy="760237"/>
          </a:xfrm>
        </p:spPr>
        <p:txBody>
          <a:bodyPr lIns="90000" bIns="108000" anchor="ctr" anchorCtr="0">
            <a:normAutofit fontScale="92500" lnSpcReduction="20000"/>
          </a:bodyPr>
          <a:lstStyle/>
          <a:p>
            <a:r>
              <a:rPr lang="ja-JP" altLang="en-US" sz="2800" dirty="0">
                <a:ea typeface="HG丸ｺﾞｼｯｸM-PRO" panose="020F0600000000000000" pitchFamily="50" charset="-128"/>
              </a:rPr>
              <a:t>♦ご予約専用ダイヤル</a:t>
            </a:r>
            <a:r>
              <a:rPr lang="ja-JP" altLang="en-US" sz="2800" dirty="0"/>
              <a:t>（</a:t>
            </a:r>
            <a:r>
              <a:rPr lang="en-US" altLang="ja-JP" sz="2800" dirty="0"/>
              <a:t>044</a:t>
            </a:r>
            <a:r>
              <a:rPr lang="ja-JP" altLang="en-US" sz="2800" dirty="0"/>
              <a:t>）</a:t>
            </a:r>
            <a:r>
              <a:rPr lang="en-US" altLang="ja-JP" sz="2800" dirty="0"/>
              <a:t>511</a:t>
            </a:r>
            <a:r>
              <a:rPr lang="ja-JP" altLang="en-US" sz="2800" dirty="0"/>
              <a:t>－</a:t>
            </a:r>
            <a:r>
              <a:rPr lang="en-US" altLang="ja-JP" sz="2800" dirty="0"/>
              <a:t>6116</a:t>
            </a:r>
          </a:p>
          <a:p>
            <a:r>
              <a:rPr kumimoji="1" lang="ja-JP" altLang="en-US" sz="1700" dirty="0"/>
              <a:t>月曜日～土曜日</a:t>
            </a:r>
            <a:r>
              <a:rPr kumimoji="1" lang="en-US" altLang="ja-JP" sz="1700" dirty="0"/>
              <a:t>(</a:t>
            </a:r>
            <a:r>
              <a:rPr kumimoji="1" lang="ja-JP" altLang="en-US" sz="1700" dirty="0"/>
              <a:t>日曜･祝日･年末年始は除く</a:t>
            </a:r>
            <a:r>
              <a:rPr kumimoji="1" lang="en-US" altLang="ja-JP" sz="1700" dirty="0"/>
              <a:t>)</a:t>
            </a:r>
            <a:r>
              <a:rPr kumimoji="1" lang="ja-JP" altLang="en-US" sz="1700" dirty="0"/>
              <a:t>　</a:t>
            </a:r>
            <a:r>
              <a:rPr kumimoji="1" lang="en-US" altLang="ja-JP" sz="1700" dirty="0"/>
              <a:t>8</a:t>
            </a:r>
            <a:r>
              <a:rPr kumimoji="1" lang="ja-JP" altLang="en-US" sz="1700" dirty="0"/>
              <a:t>：</a:t>
            </a:r>
            <a:r>
              <a:rPr kumimoji="1" lang="en-US" altLang="ja-JP" sz="1700" dirty="0"/>
              <a:t>30</a:t>
            </a:r>
            <a:r>
              <a:rPr kumimoji="1" lang="ja-JP" altLang="en-US" sz="1700" dirty="0"/>
              <a:t>～</a:t>
            </a:r>
            <a:r>
              <a:rPr kumimoji="1" lang="en-US" altLang="ja-JP" sz="1700" dirty="0"/>
              <a:t>17</a:t>
            </a:r>
            <a:r>
              <a:rPr kumimoji="1" lang="ja-JP" altLang="en-US" sz="1700" dirty="0"/>
              <a:t>：</a:t>
            </a:r>
            <a:r>
              <a:rPr kumimoji="1" lang="en-US" altLang="ja-JP" sz="1700" dirty="0"/>
              <a:t>00</a:t>
            </a:r>
            <a:endParaRPr kumimoji="1" lang="ja-JP" altLang="en-US" sz="1700" dirty="0"/>
          </a:p>
        </p:txBody>
      </p:sp>
      <p:sp>
        <p:nvSpPr>
          <p:cNvPr id="87" name="テキスト プレースホルダー 86"/>
          <p:cNvSpPr>
            <a:spLocks noGrp="1"/>
          </p:cNvSpPr>
          <p:nvPr>
            <p:ph type="body" sz="quarter" idx="33"/>
          </p:nvPr>
        </p:nvSpPr>
        <p:spPr>
          <a:xfrm>
            <a:off x="262930" y="9529172"/>
            <a:ext cx="6132061" cy="391358"/>
          </a:xfrm>
        </p:spPr>
        <p:txBody>
          <a:bodyPr/>
          <a:lstStyle/>
          <a:p>
            <a:r>
              <a:rPr lang="en-US" altLang="ja-JP" sz="1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HG丸ｺﾞｼｯｸM-PRO" panose="020F0600000000000000" pitchFamily="50" charset="-128"/>
              </a:rPr>
              <a:t>https//alpha-medic.gr.jp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HG丸ｺﾞｼｯｸM-PRO" panose="020F0600000000000000" pitchFamily="50" charset="-128"/>
              </a:rPr>
              <a:t>　 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QR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</a:rPr>
              <a:t>ｺｰﾄﾞからも当院ﾎｰﾑﾍﾟｰｼﾞをご覧いただけます</a:t>
            </a:r>
            <a:r>
              <a:rPr lang="ja-JP" altLang="en-US" dirty="0"/>
              <a:t>。</a:t>
            </a:r>
            <a:endParaRPr lang="ja-JP" altLang="en-US" sz="1800" dirty="0"/>
          </a:p>
          <a:p>
            <a:endParaRPr lang="ja-JP" altLang="en-US" sz="1800" b="1" dirty="0">
              <a:latin typeface="+mn-lt"/>
            </a:endParaRPr>
          </a:p>
          <a:p>
            <a:pPr lvl="0"/>
            <a:endParaRPr lang="ja-JP" altLang="en-US" dirty="0"/>
          </a:p>
        </p:txBody>
      </p:sp>
      <p:sp>
        <p:nvSpPr>
          <p:cNvPr id="94" name="テキスト プレースホルダー 93"/>
          <p:cNvSpPr>
            <a:spLocks noGrp="1"/>
          </p:cNvSpPr>
          <p:nvPr>
            <p:ph type="body" sz="quarter" idx="40"/>
          </p:nvPr>
        </p:nvSpPr>
        <p:spPr>
          <a:xfrm>
            <a:off x="2822553" y="5801724"/>
            <a:ext cx="2053271" cy="828381"/>
          </a:xfrm>
        </p:spPr>
        <p:txBody>
          <a:bodyPr/>
          <a:lstStyle/>
          <a:p>
            <a:r>
              <a:rPr lang="ja-JP" altLang="en-US" sz="1200" dirty="0">
                <a:solidFill>
                  <a:srgbClr val="CF4D72"/>
                </a:solidFill>
              </a:rPr>
              <a:t>経鼻</a:t>
            </a:r>
            <a:r>
              <a:rPr kumimoji="1" lang="ja-JP" altLang="en-US" sz="1200" dirty="0">
                <a:solidFill>
                  <a:srgbClr val="CF4D72"/>
                </a:solidFill>
              </a:rPr>
              <a:t>と経口を選択いただけます。</a:t>
            </a:r>
            <a:r>
              <a:rPr kumimoji="1" lang="en-US" altLang="ja-JP" sz="1200" dirty="0">
                <a:solidFill>
                  <a:srgbClr val="CF4D72"/>
                </a:solidFill>
              </a:rPr>
              <a:t>1</a:t>
            </a:r>
            <a:r>
              <a:rPr kumimoji="1" lang="ja-JP" altLang="en-US" sz="1200" dirty="0">
                <a:solidFill>
                  <a:srgbClr val="CF4D72"/>
                </a:solidFill>
              </a:rPr>
              <a:t>日</a:t>
            </a:r>
            <a:r>
              <a:rPr kumimoji="1" lang="en-US" altLang="ja-JP" sz="1200" dirty="0">
                <a:solidFill>
                  <a:srgbClr val="CF4D72"/>
                </a:solidFill>
              </a:rPr>
              <a:t>65</a:t>
            </a:r>
            <a:r>
              <a:rPr kumimoji="1" lang="ja-JP" altLang="en-US" sz="1200" dirty="0">
                <a:solidFill>
                  <a:srgbClr val="CF4D72"/>
                </a:solidFill>
              </a:rPr>
              <a:t>名の検査が可能。また</a:t>
            </a:r>
            <a:r>
              <a:rPr kumimoji="1" lang="en-US" altLang="ja-JP" sz="1200" dirty="0">
                <a:solidFill>
                  <a:srgbClr val="CF4D72"/>
                </a:solidFill>
              </a:rPr>
              <a:t>､</a:t>
            </a:r>
            <a:r>
              <a:rPr kumimoji="1" lang="ja-JP" altLang="en-US" sz="1200" dirty="0">
                <a:solidFill>
                  <a:srgbClr val="CF4D72"/>
                </a:solidFill>
              </a:rPr>
              <a:t>経鼻内視鏡を増設し</a:t>
            </a:r>
            <a:r>
              <a:rPr kumimoji="1" lang="en-US" altLang="ja-JP" sz="1200" dirty="0">
                <a:solidFill>
                  <a:srgbClr val="CF4D72"/>
                </a:solidFill>
              </a:rPr>
              <a:t>､</a:t>
            </a:r>
            <a:r>
              <a:rPr kumimoji="1" lang="ja-JP" altLang="en-US" sz="1200" dirty="0">
                <a:solidFill>
                  <a:srgbClr val="CF4D72"/>
                </a:solidFill>
              </a:rPr>
              <a:t>ご予約が取りやすくなりました</a:t>
            </a:r>
            <a:r>
              <a:rPr kumimoji="1" lang="ja-JP" altLang="en-US" dirty="0">
                <a:solidFill>
                  <a:srgbClr val="CF4D72"/>
                </a:solidFill>
              </a:rPr>
              <a:t>。</a:t>
            </a:r>
            <a:endParaRPr kumimoji="1" lang="en-US" altLang="ja-JP" dirty="0">
              <a:solidFill>
                <a:srgbClr val="CF4D72"/>
              </a:solidFill>
            </a:endParaRPr>
          </a:p>
          <a:p>
            <a:endParaRPr kumimoji="1" lang="en-US" altLang="ja-JP" dirty="0">
              <a:solidFill>
                <a:srgbClr val="CF4D72"/>
              </a:solidFill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95" name="テキスト プレースホルダー 9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6" name="テキスト プレースホルダー 95"/>
          <p:cNvSpPr>
            <a:spLocks noGrp="1"/>
          </p:cNvSpPr>
          <p:nvPr>
            <p:ph type="body" sz="quarter" idx="42"/>
          </p:nvPr>
        </p:nvSpPr>
        <p:spPr>
          <a:xfrm>
            <a:off x="395277" y="5864613"/>
            <a:ext cx="2134906" cy="1031492"/>
          </a:xfrm>
        </p:spPr>
        <p:txBody>
          <a:bodyPr/>
          <a:lstStyle/>
          <a:p>
            <a:r>
              <a:rPr kumimoji="1" lang="en-US" altLang="ja-JP" sz="1200" dirty="0">
                <a:solidFill>
                  <a:srgbClr val="37587D"/>
                </a:solidFill>
              </a:rPr>
              <a:t>2024</a:t>
            </a:r>
            <a:r>
              <a:rPr kumimoji="1" lang="ja-JP" altLang="en-US" sz="1200" dirty="0">
                <a:solidFill>
                  <a:srgbClr val="37587D"/>
                </a:solidFill>
              </a:rPr>
              <a:t>年</a:t>
            </a:r>
            <a:r>
              <a:rPr kumimoji="1" lang="en-US" altLang="ja-JP" sz="1200" dirty="0">
                <a:solidFill>
                  <a:srgbClr val="37587D"/>
                </a:solidFill>
              </a:rPr>
              <a:t>4</a:t>
            </a:r>
            <a:r>
              <a:rPr kumimoji="1" lang="ja-JP" altLang="en-US" sz="1200" dirty="0">
                <a:solidFill>
                  <a:srgbClr val="37587D"/>
                </a:solidFill>
              </a:rPr>
              <a:t>月より同ﾋﾞﾙ内に</a:t>
            </a:r>
            <a:r>
              <a:rPr lang="en-US" altLang="ja-JP" sz="1200" dirty="0">
                <a:solidFill>
                  <a:srgbClr val="37587D"/>
                </a:solidFill>
              </a:rPr>
              <a:t>MRI(</a:t>
            </a:r>
            <a:r>
              <a:rPr lang="ja-JP" altLang="en-US" sz="1200" dirty="0">
                <a:solidFill>
                  <a:srgbClr val="37587D"/>
                </a:solidFill>
              </a:rPr>
              <a:t>磁気共鳴画像</a:t>
            </a:r>
            <a:r>
              <a:rPr lang="en-US" altLang="ja-JP" sz="1200" dirty="0">
                <a:solidFill>
                  <a:srgbClr val="37587D"/>
                </a:solidFill>
              </a:rPr>
              <a:t>)</a:t>
            </a:r>
            <a:r>
              <a:rPr lang="ja-JP" altLang="en-US" sz="1200" dirty="0">
                <a:solidFill>
                  <a:srgbClr val="37587D"/>
                </a:solidFill>
              </a:rPr>
              <a:t>装置を導入。また</a:t>
            </a:r>
            <a:r>
              <a:rPr lang="en-US" altLang="ja-JP" sz="1200" dirty="0">
                <a:solidFill>
                  <a:srgbClr val="37587D"/>
                </a:solidFill>
              </a:rPr>
              <a:t>､80</a:t>
            </a:r>
            <a:r>
              <a:rPr lang="ja-JP" altLang="en-US" sz="1200" dirty="0">
                <a:solidFill>
                  <a:srgbClr val="37587D"/>
                </a:solidFill>
              </a:rPr>
              <a:t>列の</a:t>
            </a:r>
            <a:r>
              <a:rPr lang="en-US" altLang="ja-JP" sz="1200" dirty="0">
                <a:solidFill>
                  <a:srgbClr val="37587D"/>
                </a:solidFill>
              </a:rPr>
              <a:t>CT</a:t>
            </a:r>
            <a:r>
              <a:rPr lang="ja-JP" altLang="en-US" sz="1200">
                <a:solidFill>
                  <a:srgbClr val="37587D"/>
                </a:solidFill>
              </a:rPr>
              <a:t>を利用したｵﾌﾟｼｮﾝ</a:t>
            </a:r>
            <a:r>
              <a:rPr lang="ja-JP" altLang="en-US" sz="1200" dirty="0">
                <a:solidFill>
                  <a:srgbClr val="37587D"/>
                </a:solidFill>
              </a:rPr>
              <a:t>検査も充実。</a:t>
            </a:r>
            <a:endParaRPr lang="en-US" altLang="ja-JP" sz="1200" dirty="0">
              <a:solidFill>
                <a:srgbClr val="37587D"/>
              </a:solidFill>
            </a:endParaRPr>
          </a:p>
        </p:txBody>
      </p:sp>
      <p:sp>
        <p:nvSpPr>
          <p:cNvPr id="97" name="テキスト プレースホルダー 96"/>
          <p:cNvSpPr>
            <a:spLocks noGrp="1"/>
          </p:cNvSpPr>
          <p:nvPr>
            <p:ph type="body" sz="quarter" idx="43"/>
          </p:nvPr>
        </p:nvSpPr>
        <p:spPr>
          <a:xfrm>
            <a:off x="401172" y="6962796"/>
            <a:ext cx="3417041" cy="488859"/>
          </a:xfrm>
        </p:spPr>
        <p:txBody>
          <a:bodyPr anchor="ctr" anchorCtr="1"/>
          <a:lstStyle/>
          <a:p>
            <a:r>
              <a:rPr lang="ja-JP" altLang="en-US" sz="2400" dirty="0">
                <a:solidFill>
                  <a:srgbClr val="F61C5A"/>
                </a:solidFill>
              </a:rPr>
              <a:t>令和</a:t>
            </a:r>
            <a:r>
              <a:rPr lang="en-US" altLang="ja-JP" sz="2400" dirty="0">
                <a:solidFill>
                  <a:srgbClr val="F61C5A"/>
                </a:solidFill>
              </a:rPr>
              <a:t>6</a:t>
            </a:r>
            <a:r>
              <a:rPr lang="ja-JP" altLang="en-US" sz="2400" dirty="0">
                <a:solidFill>
                  <a:srgbClr val="F61C5A"/>
                </a:solidFill>
              </a:rPr>
              <a:t>年４月～</a:t>
            </a:r>
            <a:r>
              <a:rPr lang="en-US" altLang="ja-JP" sz="2400" dirty="0">
                <a:solidFill>
                  <a:srgbClr val="F61C5A"/>
                </a:solidFill>
              </a:rPr>
              <a:t>6</a:t>
            </a:r>
            <a:r>
              <a:rPr lang="ja-JP" altLang="en-US" sz="2400" dirty="0">
                <a:solidFill>
                  <a:srgbClr val="F61C5A"/>
                </a:solidFill>
              </a:rPr>
              <a:t>月限定</a:t>
            </a:r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4"/>
          </p:nvPr>
        </p:nvSpPr>
        <p:spPr>
          <a:xfrm>
            <a:off x="400542" y="7451655"/>
            <a:ext cx="5479459" cy="1170500"/>
          </a:xfrm>
        </p:spPr>
        <p:txBody>
          <a:bodyPr lIns="0" tIns="0" anchor="t" anchorCtr="0">
            <a:normAutofit/>
          </a:bodyPr>
          <a:lstStyle/>
          <a:p>
            <a:pPr algn="just"/>
            <a:r>
              <a:rPr lang="en-US" altLang="ja-JP" sz="2100" b="1" dirty="0">
                <a:solidFill>
                  <a:schemeClr val="accent5">
                    <a:lumMod val="50000"/>
                  </a:schemeClr>
                </a:solidFill>
                <a:ea typeface="HG丸ｺﾞｼｯｸM-PRO" panose="020F0600000000000000" pitchFamily="50" charset="-128"/>
              </a:rPr>
              <a:t>【</a:t>
            </a:r>
            <a:r>
              <a:rPr lang="ja-JP" altLang="en-US" sz="2100" b="1" dirty="0">
                <a:solidFill>
                  <a:schemeClr val="accent5">
                    <a:lumMod val="50000"/>
                  </a:schemeClr>
                </a:solidFill>
              </a:rPr>
              <a:t>人間ドック</a:t>
            </a:r>
            <a:r>
              <a:rPr lang="en-US" altLang="ja-JP" sz="2100" b="1" dirty="0">
                <a:solidFill>
                  <a:schemeClr val="accent5">
                    <a:lumMod val="50000"/>
                  </a:schemeClr>
                </a:solidFill>
              </a:rPr>
              <a:t>】</a:t>
            </a:r>
            <a:r>
              <a:rPr lang="ja-JP" altLang="en-US" sz="2100" b="1" dirty="0">
                <a:solidFill>
                  <a:schemeClr val="accent5">
                    <a:lumMod val="50000"/>
                  </a:schemeClr>
                </a:solidFill>
              </a:rPr>
              <a:t>ご受診の際</a:t>
            </a:r>
            <a:endParaRPr lang="en-US" altLang="ja-JP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08000" algn="just">
              <a:lnSpc>
                <a:spcPct val="100000"/>
              </a:lnSpc>
            </a:pPr>
            <a:r>
              <a:rPr lang="en-US" altLang="ja-JP" sz="2100" b="1" u="sng" dirty="0">
                <a:solidFill>
                  <a:srgbClr val="F61C5A"/>
                </a:solidFill>
              </a:rPr>
              <a:t>5</a:t>
            </a:r>
            <a:r>
              <a:rPr lang="ja-JP" altLang="en-US" sz="2100" b="1" u="sng" dirty="0" err="1">
                <a:solidFill>
                  <a:srgbClr val="F61C5A"/>
                </a:solidFill>
              </a:rPr>
              <a:t>，</a:t>
            </a:r>
            <a:r>
              <a:rPr lang="ja-JP" altLang="en-US" sz="2100" b="1" u="sng" dirty="0">
                <a:solidFill>
                  <a:srgbClr val="F61C5A"/>
                </a:solidFill>
              </a:rPr>
              <a:t>０００円のギフト券</a:t>
            </a:r>
            <a:r>
              <a:rPr lang="ja-JP" altLang="en-US" sz="2100" b="1" dirty="0">
                <a:solidFill>
                  <a:schemeClr val="accent5">
                    <a:lumMod val="50000"/>
                  </a:schemeClr>
                </a:solidFill>
              </a:rPr>
              <a:t>をご提供致します。</a:t>
            </a:r>
            <a:endParaRPr kumimoji="1" lang="ja-JP" altLang="en-US" sz="2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テキスト プレースホルダー 76">
            <a:extLst>
              <a:ext uri="{FF2B5EF4-FFF2-40B4-BE49-F238E27FC236}">
                <a16:creationId xmlns:a16="http://schemas.microsoft.com/office/drawing/2014/main" id="{A245A373-4DE3-482D-8003-E86162B9382A}"/>
              </a:ext>
            </a:extLst>
          </p:cNvPr>
          <p:cNvSpPr txBox="1">
            <a:spLocks/>
          </p:cNvSpPr>
          <p:nvPr/>
        </p:nvSpPr>
        <p:spPr>
          <a:xfrm>
            <a:off x="-15584" y="1041328"/>
            <a:ext cx="7572021" cy="1009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8000" b="1" kern="1200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ea typeface="HG丸ｺﾞｼｯｸM-PRO" panose="020F0600000000000000" pitchFamily="50" charset="-128"/>
              </a:rPr>
              <a:t>一日人間ドック</a:t>
            </a:r>
            <a:endParaRPr lang="ja-JP" alt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3140C36D-62A9-4666-9D66-BBBEAA42C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886" t="-1194"/>
          <a:stretch/>
        </p:blipFill>
        <p:spPr>
          <a:xfrm>
            <a:off x="5836245" y="7030823"/>
            <a:ext cx="1415976" cy="1499784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FD3F4CB0-62AE-498B-8335-A72CBACC3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450" y="9218182"/>
            <a:ext cx="665984" cy="665984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CCA7FBA-35B0-40AD-84E4-1D8A2954D94A}"/>
              </a:ext>
            </a:extLst>
          </p:cNvPr>
          <p:cNvSpPr txBox="1"/>
          <p:nvPr/>
        </p:nvSpPr>
        <p:spPr>
          <a:xfrm>
            <a:off x="2221587" y="8195886"/>
            <a:ext cx="39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ja-JP" altLang="en-US" sz="1400" b="1" dirty="0"/>
          </a:p>
          <a:p>
            <a:endParaRPr kumimoji="1" lang="ja-JP" altLang="en-US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E0BDDFF3-4C92-409F-86FA-1D0CB25DC8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10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6975" t="7554" r="13216" b="7925"/>
          <a:stretch/>
        </p:blipFill>
        <p:spPr>
          <a:xfrm>
            <a:off x="395277" y="4043165"/>
            <a:ext cx="2014330" cy="1497496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B03EE05-6ED8-4670-8F3A-4669EB1835D6}"/>
              </a:ext>
            </a:extLst>
          </p:cNvPr>
          <p:cNvSpPr txBox="1"/>
          <p:nvPr/>
        </p:nvSpPr>
        <p:spPr>
          <a:xfrm>
            <a:off x="292791" y="5549826"/>
            <a:ext cx="224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最新鋭の</a:t>
            </a:r>
            <a:r>
              <a:rPr kumimoji="1" lang="en-US" altLang="ja-JP" sz="16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MRI</a:t>
            </a:r>
            <a:r>
              <a:rPr kumimoji="1" lang="ja-JP" altLang="en-US" sz="16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装置</a:t>
            </a:r>
          </a:p>
        </p:txBody>
      </p:sp>
      <p:sp>
        <p:nvSpPr>
          <p:cNvPr id="35" name="円/楕円 34"/>
          <p:cNvSpPr/>
          <p:nvPr/>
        </p:nvSpPr>
        <p:spPr>
          <a:xfrm>
            <a:off x="121747" y="3675034"/>
            <a:ext cx="815242" cy="8152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テキスト プレースホルダー 87"/>
          <p:cNvSpPr>
            <a:spLocks noGrp="1"/>
          </p:cNvSpPr>
          <p:nvPr>
            <p:ph type="body" sz="quarter" idx="34"/>
          </p:nvPr>
        </p:nvSpPr>
        <p:spPr>
          <a:xfrm>
            <a:off x="142057" y="3780927"/>
            <a:ext cx="782198" cy="685919"/>
          </a:xfrm>
        </p:spPr>
        <p:txBody>
          <a:bodyPr/>
          <a:lstStyle/>
          <a:p>
            <a:r>
              <a:rPr kumimoji="1" lang="ja-JP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オススメポイント</a:t>
            </a:r>
          </a:p>
        </p:txBody>
      </p:sp>
      <p:sp>
        <p:nvSpPr>
          <p:cNvPr id="101" name="テキスト プレースホルダー 100"/>
          <p:cNvSpPr>
            <a:spLocks noGrp="1"/>
          </p:cNvSpPr>
          <p:nvPr>
            <p:ph type="body" sz="quarter" idx="47"/>
          </p:nvPr>
        </p:nvSpPr>
        <p:spPr>
          <a:xfrm>
            <a:off x="179549" y="4100315"/>
            <a:ext cx="687075" cy="356938"/>
          </a:xfrm>
        </p:spPr>
        <p:txBody>
          <a:bodyPr/>
          <a:lstStyle/>
          <a:p>
            <a:pPr lvl="0"/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FEFD309A-24BD-459B-8F3B-7698E56DFEA6}"/>
              </a:ext>
            </a:extLst>
          </p:cNvPr>
          <p:cNvSpPr txBox="1"/>
          <p:nvPr/>
        </p:nvSpPr>
        <p:spPr>
          <a:xfrm>
            <a:off x="5211193" y="5554610"/>
            <a:ext cx="2040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ミニ懐石</a:t>
            </a:r>
          </a:p>
        </p:txBody>
      </p:sp>
      <p:sp>
        <p:nvSpPr>
          <p:cNvPr id="127" name="テキスト プレースホルダー 93">
            <a:extLst>
              <a:ext uri="{FF2B5EF4-FFF2-40B4-BE49-F238E27FC236}">
                <a16:creationId xmlns:a16="http://schemas.microsoft.com/office/drawing/2014/main" id="{B5FE0A56-F865-481B-B253-53CEB4C855A5}"/>
              </a:ext>
            </a:extLst>
          </p:cNvPr>
          <p:cNvSpPr txBox="1">
            <a:spLocks/>
          </p:cNvSpPr>
          <p:nvPr/>
        </p:nvSpPr>
        <p:spPr>
          <a:xfrm>
            <a:off x="5199476" y="5819854"/>
            <a:ext cx="2053271" cy="828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400" b="0" kern="120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/>
              <a:t>管理栄養士監修の昼食をご用意しております。　　　旬の食材を使用したヘルシーメニューです。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356230-E643-4947-96BB-44F8E4DCE833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l="1495" t="972" r="1501" b="11302"/>
          <a:stretch/>
        </p:blipFill>
        <p:spPr>
          <a:xfrm>
            <a:off x="5158999" y="4075548"/>
            <a:ext cx="2121360" cy="1461687"/>
          </a:xfrm>
          <a:prstGeom prst="rect">
            <a:avLst/>
          </a:prstGeom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FA6785B1-D7B9-498D-8056-19F86E3F364C}"/>
              </a:ext>
            </a:extLst>
          </p:cNvPr>
          <p:cNvSpPr txBox="1"/>
          <p:nvPr/>
        </p:nvSpPr>
        <p:spPr>
          <a:xfrm>
            <a:off x="2699623" y="5549452"/>
            <a:ext cx="225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600" b="1" dirty="0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胃部</a:t>
            </a:r>
            <a:r>
              <a:rPr lang="zh-TW" altLang="en-US" sz="1600" b="1" dirty="0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内視鏡検査</a:t>
            </a:r>
          </a:p>
        </p:txBody>
      </p:sp>
      <p:sp>
        <p:nvSpPr>
          <p:cNvPr id="41" name="円/楕円 40"/>
          <p:cNvSpPr/>
          <p:nvPr/>
        </p:nvSpPr>
        <p:spPr>
          <a:xfrm>
            <a:off x="4971684" y="3662528"/>
            <a:ext cx="815242" cy="815242"/>
          </a:xfrm>
          <a:prstGeom prst="ellipse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テキスト プレースホルダー 87">
            <a:extLst>
              <a:ext uri="{FF2B5EF4-FFF2-40B4-BE49-F238E27FC236}">
                <a16:creationId xmlns:a16="http://schemas.microsoft.com/office/drawing/2014/main" id="{2485EB06-27EF-44EF-A93F-BBF77724345B}"/>
              </a:ext>
            </a:extLst>
          </p:cNvPr>
          <p:cNvSpPr txBox="1">
            <a:spLocks/>
          </p:cNvSpPr>
          <p:nvPr/>
        </p:nvSpPr>
        <p:spPr>
          <a:xfrm>
            <a:off x="5004728" y="3783989"/>
            <a:ext cx="782198" cy="685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4000" b="1" kern="1200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オススメポイント</a:t>
            </a:r>
          </a:p>
        </p:txBody>
      </p:sp>
      <p:sp>
        <p:nvSpPr>
          <p:cNvPr id="109" name="テキスト プレースホルダー 100">
            <a:extLst>
              <a:ext uri="{FF2B5EF4-FFF2-40B4-BE49-F238E27FC236}">
                <a16:creationId xmlns:a16="http://schemas.microsoft.com/office/drawing/2014/main" id="{8BE5C1FC-C114-43EB-B858-19A97AFA6EB1}"/>
              </a:ext>
            </a:extLst>
          </p:cNvPr>
          <p:cNvSpPr txBox="1">
            <a:spLocks/>
          </p:cNvSpPr>
          <p:nvPr/>
        </p:nvSpPr>
        <p:spPr>
          <a:xfrm>
            <a:off x="5035767" y="4118994"/>
            <a:ext cx="687075" cy="356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</a:p>
        </p:txBody>
      </p:sp>
      <p:sp>
        <p:nvSpPr>
          <p:cNvPr id="42" name="テキスト プレースホルダー 76">
            <a:extLst>
              <a:ext uri="{FF2B5EF4-FFF2-40B4-BE49-F238E27FC236}">
                <a16:creationId xmlns:a16="http://schemas.microsoft.com/office/drawing/2014/main" id="{6B773607-330B-4E98-9CCC-CE5F2045CC15}"/>
              </a:ext>
            </a:extLst>
          </p:cNvPr>
          <p:cNvSpPr txBox="1">
            <a:spLocks/>
          </p:cNvSpPr>
          <p:nvPr/>
        </p:nvSpPr>
        <p:spPr>
          <a:xfrm>
            <a:off x="0" y="2201482"/>
            <a:ext cx="7572021" cy="868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8000" b="1" kern="1200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dirty="0">
                <a:solidFill>
                  <a:srgbClr val="F61C5A"/>
                </a:solidFill>
                <a:ea typeface="HG丸ｺﾞｼｯｸM-PRO" panose="020F0600000000000000" pitchFamily="50" charset="-128"/>
              </a:rPr>
              <a:t>ご優待キャンペーン</a:t>
            </a:r>
            <a:endParaRPr lang="ja-JP" altLang="en-US" sz="6000" dirty="0">
              <a:solidFill>
                <a:srgbClr val="F61C5A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23E4D6-2E25-4505-A9DD-B06DA523C620}"/>
              </a:ext>
            </a:extLst>
          </p:cNvPr>
          <p:cNvSpPr txBox="1"/>
          <p:nvPr/>
        </p:nvSpPr>
        <p:spPr>
          <a:xfrm>
            <a:off x="-15583" y="3171060"/>
            <a:ext cx="7572021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比較的予約が取りやすい時期に、ゆったり受診しませんか？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5D60A1-387B-48C1-B3E2-9CC368A1F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1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0626" y="4090827"/>
            <a:ext cx="2030144" cy="1411867"/>
          </a:xfrm>
          <a:prstGeom prst="rect">
            <a:avLst/>
          </a:prstGeom>
        </p:spPr>
      </p:pic>
      <p:sp>
        <p:nvSpPr>
          <p:cNvPr id="39" name="円/楕円 38"/>
          <p:cNvSpPr/>
          <p:nvPr/>
        </p:nvSpPr>
        <p:spPr>
          <a:xfrm>
            <a:off x="2565061" y="3635544"/>
            <a:ext cx="815242" cy="815242"/>
          </a:xfrm>
          <a:prstGeom prst="ellipse">
            <a:avLst/>
          </a:prstGeom>
          <a:solidFill>
            <a:srgbClr val="DC7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テキスト プレースホルダー 87">
            <a:extLst>
              <a:ext uri="{FF2B5EF4-FFF2-40B4-BE49-F238E27FC236}">
                <a16:creationId xmlns:a16="http://schemas.microsoft.com/office/drawing/2014/main" id="{362385A3-7CD9-4137-AE23-267F173FB645}"/>
              </a:ext>
            </a:extLst>
          </p:cNvPr>
          <p:cNvSpPr txBox="1">
            <a:spLocks/>
          </p:cNvSpPr>
          <p:nvPr/>
        </p:nvSpPr>
        <p:spPr>
          <a:xfrm>
            <a:off x="2593620" y="3788286"/>
            <a:ext cx="782198" cy="706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4000" b="1" kern="1200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オススメポイント</a:t>
            </a:r>
          </a:p>
        </p:txBody>
      </p:sp>
      <p:sp>
        <p:nvSpPr>
          <p:cNvPr id="108" name="テキスト プレースホルダー 100">
            <a:extLst>
              <a:ext uri="{FF2B5EF4-FFF2-40B4-BE49-F238E27FC236}">
                <a16:creationId xmlns:a16="http://schemas.microsoft.com/office/drawing/2014/main" id="{A651EF62-00BB-4F2B-A731-5B7496354143}"/>
              </a:ext>
            </a:extLst>
          </p:cNvPr>
          <p:cNvSpPr txBox="1">
            <a:spLocks/>
          </p:cNvSpPr>
          <p:nvPr/>
        </p:nvSpPr>
        <p:spPr>
          <a:xfrm>
            <a:off x="2629144" y="4109908"/>
            <a:ext cx="687075" cy="356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CAD4814-721B-47C5-B101-5465A899D5DA}"/>
              </a:ext>
            </a:extLst>
          </p:cNvPr>
          <p:cNvSpPr/>
          <p:nvPr/>
        </p:nvSpPr>
        <p:spPr>
          <a:xfrm>
            <a:off x="1" y="84331"/>
            <a:ext cx="4875824" cy="777452"/>
          </a:xfrm>
          <a:prstGeom prst="rect">
            <a:avLst/>
          </a:prstGeom>
          <a:solidFill>
            <a:srgbClr val="FF7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富士ﾌｲﾙﾑｸﾞﾙｰﾌﾟ健康保険組合の皆様へ</a:t>
            </a:r>
            <a:endParaRPr lang="ja-JP" altLang="en-US" sz="2100" spc="-1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テキスト プレースホルダー 76">
            <a:extLst>
              <a:ext uri="{FF2B5EF4-FFF2-40B4-BE49-F238E27FC236}">
                <a16:creationId xmlns:a16="http://schemas.microsoft.com/office/drawing/2014/main" id="{81370944-1391-44DE-B792-335349A61286}"/>
              </a:ext>
            </a:extLst>
          </p:cNvPr>
          <p:cNvSpPr txBox="1">
            <a:spLocks/>
          </p:cNvSpPr>
          <p:nvPr/>
        </p:nvSpPr>
        <p:spPr>
          <a:xfrm>
            <a:off x="4662433" y="160012"/>
            <a:ext cx="2971184" cy="77745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8000" b="1" kern="1200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rgbClr val="F61C5A"/>
                </a:solidFill>
              </a:rPr>
              <a:t>４月～</a:t>
            </a:r>
            <a:r>
              <a:rPr lang="en-US" altLang="ja-JP" sz="2800" dirty="0">
                <a:solidFill>
                  <a:srgbClr val="F61C5A"/>
                </a:solidFill>
              </a:rPr>
              <a:t>6</a:t>
            </a:r>
            <a:r>
              <a:rPr lang="ja-JP" altLang="en-US" sz="2800" dirty="0">
                <a:solidFill>
                  <a:srgbClr val="F61C5A"/>
                </a:solidFill>
              </a:rPr>
              <a:t>月限定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9C6FD5-102B-4F9C-8151-CD2B723A79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63273" r="70524" b="-563"/>
          <a:stretch/>
        </p:blipFill>
        <p:spPr>
          <a:xfrm>
            <a:off x="5161567" y="4992672"/>
            <a:ext cx="625359" cy="5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batYagSyKSJhzbVoC0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【Philips】presentation_template_16x9_aug18">
  <a:themeElements>
    <a:clrScheme name="Philip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6A1"/>
      </a:accent1>
      <a:accent2>
        <a:srgbClr val="1E9D8B"/>
      </a:accent2>
      <a:accent3>
        <a:srgbClr val="5B8F22"/>
      </a:accent3>
      <a:accent4>
        <a:srgbClr val="E98300"/>
      </a:accent4>
      <a:accent5>
        <a:srgbClr val="EC4371"/>
      </a:accent5>
      <a:accent6>
        <a:srgbClr val="9E2DB1"/>
      </a:accent6>
      <a:hlink>
        <a:srgbClr val="0089C4"/>
      </a:hlink>
      <a:folHlink>
        <a:srgbClr val="631D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presentation_template_16x9_aug18" id="{56A13CBC-EF3E-41E6-B92F-C843FF6B9EC9}" vid="{DC2E6CF5-64B9-4E50-944C-546BB0E4E1F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225</Words>
  <Application>Microsoft Office PowerPoint</Application>
  <PresentationFormat>ユーザー設定</PresentationFormat>
  <Paragraphs>29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HG丸ｺﾞｼｯｸM-PRO</vt:lpstr>
      <vt:lpstr>ＭＳ Ｐゴシック</vt:lpstr>
      <vt:lpstr>Segoe</vt:lpstr>
      <vt:lpstr>メイリオ</vt:lpstr>
      <vt:lpstr>游ゴシック</vt:lpstr>
      <vt:lpstr>Arial</vt:lpstr>
      <vt:lpstr>Calibri</vt:lpstr>
      <vt:lpstr>Calibri Light</vt:lpstr>
      <vt:lpstr>Office テーマ</vt:lpstr>
      <vt:lpstr>【Philips】presentation_template_16x9_aug18</vt:lpstr>
      <vt:lpstr>think-cell Slide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ALFA</dc:creator>
  <cp:lastModifiedBy>ALFA</cp:lastModifiedBy>
  <cp:revision>73</cp:revision>
  <cp:lastPrinted>2024-01-31T08:11:02Z</cp:lastPrinted>
  <dcterms:created xsi:type="dcterms:W3CDTF">2015-03-31T02:40:23Z</dcterms:created>
  <dcterms:modified xsi:type="dcterms:W3CDTF">2024-02-07T01:39:33Z</dcterms:modified>
</cp:coreProperties>
</file>