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7"/>
  </p:notesMasterIdLst>
  <p:sldIdLst>
    <p:sldId id="264" r:id="rId3"/>
    <p:sldId id="261" r:id="rId4"/>
    <p:sldId id="260" r:id="rId5"/>
    <p:sldId id="263" r:id="rId6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CE61A-351A-4EB9-A6B8-4C00E282D90A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04AE6-9C0F-4057-9597-0FB96556CD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203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03EF-7247-4524-A910-496B9A202A60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84E4-E282-4C86-BB35-599B9EF04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632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03EF-7247-4524-A910-496B9A202A60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84E4-E282-4C86-BB35-599B9EF04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76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03EF-7247-4524-A910-496B9A202A60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84E4-E282-4C86-BB35-599B9EF04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728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77C1-F403-499A-8AA6-E3597926A768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9BE4-2B21-40DE-9DD0-869FD95E7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312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77C1-F403-499A-8AA6-E3597926A768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9BE4-2B21-40DE-9DD0-869FD95E7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0434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77C1-F403-499A-8AA6-E3597926A768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9BE4-2B21-40DE-9DD0-869FD95E7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065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77C1-F403-499A-8AA6-E3597926A768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9BE4-2B21-40DE-9DD0-869FD95E7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528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77C1-F403-499A-8AA6-E3597926A768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9BE4-2B21-40DE-9DD0-869FD95E7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36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77C1-F403-499A-8AA6-E3597926A768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9BE4-2B21-40DE-9DD0-869FD95E7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750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77C1-F403-499A-8AA6-E3597926A768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9BE4-2B21-40DE-9DD0-869FD95E7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14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77C1-F403-499A-8AA6-E3597926A768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9BE4-2B21-40DE-9DD0-869FD95E7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19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03EF-7247-4524-A910-496B9A202A60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84E4-E282-4C86-BB35-599B9EF04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3164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77C1-F403-499A-8AA6-E3597926A768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9BE4-2B21-40DE-9DD0-869FD95E7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836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77C1-F403-499A-8AA6-E3597926A768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9BE4-2B21-40DE-9DD0-869FD95E7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7757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77C1-F403-499A-8AA6-E3597926A768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9BE4-2B21-40DE-9DD0-869FD95E7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43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03EF-7247-4524-A910-496B9A202A60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84E4-E282-4C86-BB35-599B9EF04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20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03EF-7247-4524-A910-496B9A202A60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84E4-E282-4C86-BB35-599B9EF04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15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03EF-7247-4524-A910-496B9A202A60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84E4-E282-4C86-BB35-599B9EF04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872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03EF-7247-4524-A910-496B9A202A60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84E4-E282-4C86-BB35-599B9EF04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124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03EF-7247-4524-A910-496B9A202A60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84E4-E282-4C86-BB35-599B9EF04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448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03EF-7247-4524-A910-496B9A202A60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84E4-E282-4C86-BB35-599B9EF04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87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403EF-7247-4524-A910-496B9A202A60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584E4-E282-4C86-BB35-599B9EF04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43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403EF-7247-4524-A910-496B9A202A60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584E4-E282-4C86-BB35-599B9EF04D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4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477C1-F403-499A-8AA6-E3597926A768}" type="datetimeFigureOut">
              <a:rPr kumimoji="1" lang="ja-JP" altLang="en-US" smtClean="0"/>
              <a:t>2021/8/17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9BE4-2B21-40DE-9DD0-869FD95E7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88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10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90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図 5" descr="座る, テーブル, 食品, 小さい が含まれている画像&#10;&#10;自動的に生成された説明">
            <a:extLst>
              <a:ext uri="{FF2B5EF4-FFF2-40B4-BE49-F238E27FC236}">
                <a16:creationId xmlns:a16="http://schemas.microsoft.com/office/drawing/2014/main" id="{F21264B2-26CA-454E-9641-32C9B308BD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673" b="9091"/>
          <a:stretch/>
        </p:blipFill>
        <p:spPr>
          <a:xfrm>
            <a:off x="2862005" y="10"/>
            <a:ext cx="7043995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927238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BE1F0D2-7EAF-49DC-81D8-80365B04F6E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512" y="1161288"/>
            <a:ext cx="3432288" cy="112471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kumimoji="1" lang="ja-JP" altLang="en-US" sz="6000" b="1" dirty="0">
                <a:latin typeface="+mn-ea"/>
                <a:ea typeface="+mn-ea"/>
              </a:rPr>
              <a:t>三</a:t>
            </a:r>
            <a:r>
              <a:rPr kumimoji="1" lang="ja-JP" altLang="en-US" sz="6000" dirty="0">
                <a:latin typeface="+mn-ea"/>
                <a:ea typeface="+mn-ea"/>
              </a:rPr>
              <a:t>次喫煙</a:t>
            </a:r>
            <a:br>
              <a:rPr kumimoji="1" lang="en-US" altLang="ja-JP" sz="6000" b="1" dirty="0">
                <a:latin typeface="+mj-ea"/>
              </a:rPr>
            </a:br>
            <a:r>
              <a:rPr kumimoji="1" lang="ja-JP" altLang="en-US" sz="2200" b="1" dirty="0">
                <a:latin typeface="+mj-ea"/>
              </a:rPr>
              <a:t>サードハンドスモーク</a:t>
            </a:r>
          </a:p>
        </p:txBody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1471" y="657225"/>
            <a:ext cx="73152" cy="44577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Rectangle 1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948" y="2443480"/>
            <a:ext cx="2682049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DAA828-0B02-44F2-9A4B-5E637C3481F7}"/>
              </a:ext>
            </a:extLst>
          </p:cNvPr>
          <p:cNvSpPr txBox="1"/>
          <p:nvPr/>
        </p:nvSpPr>
        <p:spPr>
          <a:xfrm>
            <a:off x="301512" y="2718054"/>
            <a:ext cx="4052123" cy="4914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残り香だって有害だ　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445197D-23F8-452E-8AA6-4DCB336E6B03}"/>
              </a:ext>
            </a:extLst>
          </p:cNvPr>
          <p:cNvSpPr txBox="1"/>
          <p:nvPr/>
        </p:nvSpPr>
        <p:spPr>
          <a:xfrm>
            <a:off x="4977492" y="5925403"/>
            <a:ext cx="474924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FREE SPACE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5AF244F-9FDA-4098-88B4-7A60347482DE}"/>
              </a:ext>
            </a:extLst>
          </p:cNvPr>
          <p:cNvSpPr txBox="1"/>
          <p:nvPr/>
        </p:nvSpPr>
        <p:spPr>
          <a:xfrm>
            <a:off x="301511" y="3429000"/>
            <a:ext cx="4188601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タバコを吸って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45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分間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有害物質を出し続けていること知っていますか？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服・カーテン・壁・エレベーター・手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そして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rPr>
              <a:t>息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　　　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ーーーーーーーもうやめませんか？</a:t>
            </a:r>
          </a:p>
        </p:txBody>
      </p:sp>
    </p:spTree>
    <p:extLst>
      <p:ext uri="{BB962C8B-B14F-4D97-AF65-F5344CB8AC3E}">
        <p14:creationId xmlns:p14="http://schemas.microsoft.com/office/powerpoint/2010/main" val="11957013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哺乳類, 男, 探す, 写真 が含まれている画像&#10;&#10;自動的に生成された説明">
            <a:extLst>
              <a:ext uri="{FF2B5EF4-FFF2-40B4-BE49-F238E27FC236}">
                <a16:creationId xmlns:a16="http://schemas.microsoft.com/office/drawing/2014/main" id="{88E7C9F0-3015-494C-8204-8114E621A3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6" b="5260"/>
          <a:stretch/>
        </p:blipFill>
        <p:spPr>
          <a:xfrm>
            <a:off x="2" y="2"/>
            <a:ext cx="10222992" cy="685800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DAA828-0B02-44F2-9A4B-5E637C3481F7}"/>
              </a:ext>
            </a:extLst>
          </p:cNvPr>
          <p:cNvSpPr txBox="1"/>
          <p:nvPr/>
        </p:nvSpPr>
        <p:spPr>
          <a:xfrm>
            <a:off x="3" y="1"/>
            <a:ext cx="10031895" cy="7202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6"/>
            <a:r>
              <a:rPr lang="ja-JP" altLang="en-US" sz="2800" b="1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ベランダ喫煙　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室内汚染　</a:t>
            </a:r>
            <a:r>
              <a:rPr lang="ja-JP" altLang="en-US" sz="4400" b="1" dirty="0">
                <a:solidFill>
                  <a:prstClr val="white">
                    <a:lumMod val="65000"/>
                  </a:prstClr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匂いも有害物質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カーテン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lang="ja-JP" altLang="en-US" sz="2800" b="1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直したい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　やめたい　うるさい　服　スーツ　指　におい</a:t>
            </a:r>
            <a:endParaRPr lang="en-US" altLang="ja-JP" sz="2800" dirty="0">
              <a:solidFill>
                <a:prstClr val="white">
                  <a:lumMod val="65000"/>
                </a:prstClr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defTabSz="457206"/>
            <a:r>
              <a:rPr lang="en-US" altLang="ja-JP" sz="4400" b="1" u="sng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45</a:t>
            </a:r>
            <a:r>
              <a:rPr lang="ja-JP" altLang="en-US" sz="4400" b="1" u="sng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分間は有害</a:t>
            </a:r>
            <a:r>
              <a:rPr lang="ja-JP" altLang="en-US" sz="4400" b="1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壁シーツ　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ニコチン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lang="ja-JP" altLang="en-US" sz="2800" b="1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タール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　発がん性　</a:t>
            </a:r>
            <a:r>
              <a:rPr lang="ja-JP" altLang="en-US" sz="2000" dirty="0">
                <a:solidFill>
                  <a:prstClr val="white">
                    <a:lumMod val="65000"/>
                  </a:prstClr>
                </a:solidFill>
                <a:latin typeface="UD Digi Kyokasho N-R" panose="020B0400000000000000" pitchFamily="18" charset="-128"/>
                <a:ea typeface="UD Digi Kyokasho N-R" panose="020B0400000000000000" pitchFamily="18" charset="-128"/>
              </a:rPr>
              <a:t>アイコス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　卒煙　こども　妻　孫　</a:t>
            </a:r>
            <a:r>
              <a:rPr lang="ja-JP" altLang="en-US" sz="24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ペット　呼気　</a:t>
            </a:r>
            <a:r>
              <a:rPr lang="ja-JP" altLang="en-US" sz="2800" b="1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禁煙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　　　</a:t>
            </a:r>
            <a:endParaRPr lang="en-US" altLang="ja-JP" sz="2800" dirty="0">
              <a:solidFill>
                <a:prstClr val="white">
                  <a:lumMod val="65000"/>
                </a:prstClr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defTabSz="457206"/>
            <a:r>
              <a:rPr lang="ja-JP" altLang="en-US" sz="2800" b="1" dirty="0">
                <a:solidFill>
                  <a:prstClr val="white">
                    <a:lumMod val="65000"/>
                  </a:prstClr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　　コロナ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　肺炎　</a:t>
            </a:r>
            <a:r>
              <a:rPr lang="ja-JP" altLang="en-US" sz="2800" b="1" dirty="0">
                <a:solidFill>
                  <a:prstClr val="white">
                    <a:lumMod val="6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生活習慣病　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肺がん　</a:t>
            </a:r>
            <a:r>
              <a:rPr lang="en-US" altLang="ja-JP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WHO 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lang="ja-JP" altLang="en-US" sz="3600" dirty="0">
                <a:solidFill>
                  <a:prstClr val="white">
                    <a:lumMod val="65000"/>
                  </a:prstClr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受動喫煙　　　　　　　　　　　　　　　</a:t>
            </a:r>
            <a:r>
              <a:rPr lang="ja-JP" altLang="en-US" sz="4000" dirty="0">
                <a:solidFill>
                  <a:prstClr val="white">
                    <a:lumMod val="65000"/>
                  </a:prstClr>
                </a:solidFill>
                <a:latin typeface="HG明朝E" panose="02020909000000000000" pitchFamily="17" charset="-128"/>
                <a:ea typeface="HG明朝E" panose="02020909000000000000" pitchFamily="17" charset="-128"/>
              </a:rPr>
              <a:t>家族　　　　　　　　　　　　　　　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禁煙　</a:t>
            </a:r>
            <a:endParaRPr lang="en-US" altLang="ja-JP" sz="2800" dirty="0">
              <a:solidFill>
                <a:prstClr val="white">
                  <a:lumMod val="65000"/>
                </a:prstClr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defTabSz="457206"/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　重症化リスク　　　　　　　　　　　　　　　        </a:t>
            </a:r>
            <a:r>
              <a:rPr lang="en-US" altLang="ja-JP" sz="3200" b="1" dirty="0">
                <a:solidFill>
                  <a:prstClr val="white">
                    <a:lumMod val="65000"/>
                  </a:prst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Covit19</a:t>
            </a:r>
            <a:r>
              <a:rPr lang="ja-JP" altLang="en-US" sz="3200" b="1" dirty="0">
                <a:solidFill>
                  <a:prstClr val="white">
                    <a:lumMod val="65000"/>
                  </a:prst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　　　　　　　　　　　　　　　　　事実　　　　　　　　　　　　　　        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主流煙　</a:t>
            </a:r>
            <a:r>
              <a:rPr lang="ja-JP" altLang="en-US" sz="2800" b="1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入院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在宅酸素　</a:t>
            </a:r>
            <a:r>
              <a:rPr lang="ja-JP" altLang="en-US" sz="32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たばこ税値上がり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味覚障害</a:t>
            </a:r>
            <a:r>
              <a:rPr lang="ja-JP" altLang="en-US" sz="2800" b="1" dirty="0">
                <a:solidFill>
                  <a:prstClr val="white">
                    <a:lumMod val="65000"/>
                  </a:prstClr>
                </a:solidFill>
                <a:latin typeface="UD Digi Kyokasho N-R" panose="02020400000000000000" pitchFamily="17" charset="-128"/>
                <a:ea typeface="UD Digi Kyokasho N-R" panose="02020400000000000000" pitchFamily="17" charset="-128"/>
              </a:rPr>
              <a:t>肺切除</a:t>
            </a:r>
            <a:r>
              <a:rPr lang="ja-JP" altLang="en-US" sz="36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健康問題　</a:t>
            </a:r>
            <a:r>
              <a:rPr lang="ja-JP" altLang="en-US" sz="4400" b="1" dirty="0">
                <a:solidFill>
                  <a:prstClr val="white">
                    <a:lumMod val="65000"/>
                  </a:prstClr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サードハンドスモーク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依存症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息切れ </a:t>
            </a:r>
            <a:r>
              <a:rPr lang="en-US" altLang="ja-JP" sz="2800" b="1" dirty="0">
                <a:solidFill>
                  <a:prstClr val="white">
                    <a:lumMod val="65000"/>
                  </a:prstClr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COPD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lang="ja-JP" altLang="en-US" sz="2800" b="1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換気扇の下での喫煙　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カーペット 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イライラ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lang="ja-JP" altLang="en-US" sz="2800" b="1" u="sng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解決策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　病院　</a:t>
            </a:r>
            <a:r>
              <a:rPr lang="ja-JP" altLang="en-US" sz="2800" u="sng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補助</a:t>
            </a:r>
            <a:r>
              <a:rPr lang="ja-JP" altLang="en-US" sz="28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　副流煙　喫煙所　　</a:t>
            </a:r>
            <a:endParaRPr lang="en-US" altLang="ja-JP" sz="2800" dirty="0">
              <a:solidFill>
                <a:prstClr val="white">
                  <a:lumMod val="65000"/>
                </a:prstClr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defTabSz="457206"/>
            <a:r>
              <a:rPr lang="ja-JP" altLang="en-US" sz="3001" dirty="0">
                <a:solidFill>
                  <a:prstClr val="white">
                    <a:lumMod val="65000"/>
                  </a:prstClr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在宅酸素　</a:t>
            </a:r>
            <a:r>
              <a:rPr lang="ja-JP" altLang="en-US" sz="3001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苦しい　</a:t>
            </a:r>
            <a:r>
              <a:rPr lang="ja-JP" altLang="en-US" sz="3001" b="1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苦情</a:t>
            </a:r>
            <a:endParaRPr lang="en-US" altLang="ja-JP" sz="3001" b="1" dirty="0">
              <a:solidFill>
                <a:prstClr val="white">
                  <a:lumMod val="65000"/>
                </a:prstClr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defTabSz="457206"/>
            <a:r>
              <a:rPr lang="ja-JP" altLang="en-US" sz="2000" dirty="0">
                <a:solidFill>
                  <a:prstClr val="white">
                    <a:lumMod val="65000"/>
                  </a:prstClr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endParaRPr lang="en-US" altLang="ja-JP" sz="3001" b="1" dirty="0">
              <a:solidFill>
                <a:prstClr val="white">
                  <a:lumMod val="65000"/>
                </a:prstClr>
              </a:solidFill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BE1F0D2-7EAF-49DC-81D8-80365B04F6E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1258" y="1988509"/>
            <a:ext cx="6624251" cy="2880987"/>
          </a:xfrm>
        </p:spPr>
        <p:txBody>
          <a:bodyPr>
            <a:normAutofit/>
          </a:bodyPr>
          <a:lstStyle/>
          <a:p>
            <a:pPr algn="ctr"/>
            <a:r>
              <a:rPr lang="ja-JP" altLang="en-US" sz="11501" b="1" spc="300" dirty="0">
                <a:solidFill>
                  <a:schemeClr val="bg1"/>
                </a:solidFill>
                <a:effectLst>
                  <a:glow>
                    <a:schemeClr val="tx1"/>
                  </a:glo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三次喫煙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445197D-23F8-452E-8AA6-4DCB336E6B03}"/>
              </a:ext>
            </a:extLst>
          </p:cNvPr>
          <p:cNvSpPr txBox="1"/>
          <p:nvPr/>
        </p:nvSpPr>
        <p:spPr>
          <a:xfrm>
            <a:off x="5111500" y="5805575"/>
            <a:ext cx="420992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defTabSz="457206"/>
            <a:r>
              <a:rPr lang="en-US" altLang="ja-JP" sz="1600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FREE</a:t>
            </a:r>
            <a:r>
              <a:rPr lang="ja-JP" altLang="en-US" sz="1600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 </a:t>
            </a:r>
            <a:r>
              <a:rPr lang="en-US" altLang="ja-JP" sz="1600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SPACE</a:t>
            </a:r>
          </a:p>
        </p:txBody>
      </p:sp>
    </p:spTree>
    <p:extLst>
      <p:ext uri="{BB962C8B-B14F-4D97-AF65-F5344CB8AC3E}">
        <p14:creationId xmlns:p14="http://schemas.microsoft.com/office/powerpoint/2010/main" val="153659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哺乳類, 動物, 男, 暗い が含まれている画像&#10;&#10;自動的に生成された説明">
            <a:extLst>
              <a:ext uri="{FF2B5EF4-FFF2-40B4-BE49-F238E27FC236}">
                <a16:creationId xmlns:a16="http://schemas.microsoft.com/office/drawing/2014/main" id="{A25C9057-78C6-442A-9B21-B6D6E0AA58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926" b="5558"/>
          <a:stretch/>
        </p:blipFill>
        <p:spPr>
          <a:xfrm>
            <a:off x="2382107" y="-1"/>
            <a:ext cx="5141790" cy="2971801"/>
          </a:xfrm>
          <a:prstGeom prst="rect">
            <a:avLst/>
          </a:prstGeom>
        </p:spPr>
      </p:pic>
      <p:pic>
        <p:nvPicPr>
          <p:cNvPr id="7" name="図 6" descr="哺乳類, 動物, 男, 暗い が含まれている画像&#10;&#10;自動的に生成された説明">
            <a:extLst>
              <a:ext uri="{FF2B5EF4-FFF2-40B4-BE49-F238E27FC236}">
                <a16:creationId xmlns:a16="http://schemas.microsoft.com/office/drawing/2014/main" id="{5F04BCCD-3021-479F-B431-9536C1F4BD8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45" b="48492"/>
          <a:stretch/>
        </p:blipFill>
        <p:spPr>
          <a:xfrm>
            <a:off x="2519583" y="3786090"/>
            <a:ext cx="4866834" cy="3071913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90E731-DECE-4BC7-ADC1-4515028106E2}"/>
              </a:ext>
            </a:extLst>
          </p:cNvPr>
          <p:cNvSpPr txBox="1"/>
          <p:nvPr/>
        </p:nvSpPr>
        <p:spPr>
          <a:xfrm>
            <a:off x="3022668" y="2685876"/>
            <a:ext cx="3860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6"/>
            <a:r>
              <a:rPr lang="ja-JP" altLang="en-US" sz="7200" u="sng" dirty="0">
                <a:solidFill>
                  <a:prstClr val="white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三次喫煙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275CA80-C093-4561-95EC-D9D1FDC7DA6E}"/>
              </a:ext>
            </a:extLst>
          </p:cNvPr>
          <p:cNvSpPr txBox="1"/>
          <p:nvPr/>
        </p:nvSpPr>
        <p:spPr>
          <a:xfrm>
            <a:off x="5976732" y="6211671"/>
            <a:ext cx="4081669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6"/>
            <a:r>
              <a:rPr lang="en-US" altLang="ja-JP" sz="1801" b="1" dirty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rPr>
              <a:t>FREE SPACE</a:t>
            </a:r>
            <a:endParaRPr lang="ja-JP" altLang="en-US" sz="1801" b="1" dirty="0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3C7057A-B41C-417A-B342-6EF5BD949CBD}"/>
              </a:ext>
            </a:extLst>
          </p:cNvPr>
          <p:cNvSpPr txBox="1"/>
          <p:nvPr/>
        </p:nvSpPr>
        <p:spPr>
          <a:xfrm>
            <a:off x="132541" y="142003"/>
            <a:ext cx="32913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6"/>
            <a:r>
              <a:rPr lang="ja-JP" altLang="en-US" sz="2000" dirty="0">
                <a:solidFill>
                  <a:prstClr val="white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喫煙後</a:t>
            </a:r>
            <a:r>
              <a:rPr lang="en-US" altLang="ja-JP" sz="2000" dirty="0">
                <a:solidFill>
                  <a:prstClr val="white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45</a:t>
            </a:r>
            <a:r>
              <a:rPr lang="ja-JP" altLang="en-US" sz="2000" dirty="0">
                <a:solidFill>
                  <a:prstClr val="white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分間、</a:t>
            </a:r>
            <a:endParaRPr lang="en-US" altLang="ja-JP" sz="2000" dirty="0">
              <a:solidFill>
                <a:prstClr val="white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 defTabSz="457206"/>
            <a:r>
              <a:rPr lang="ja-JP" altLang="en-US" sz="2000" dirty="0">
                <a:solidFill>
                  <a:prstClr val="white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服から、</a:t>
            </a:r>
            <a:endParaRPr lang="en-US" altLang="ja-JP" sz="2000" dirty="0">
              <a:solidFill>
                <a:prstClr val="white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 defTabSz="457206"/>
            <a:r>
              <a:rPr lang="ja-JP" altLang="en-US" sz="2000" dirty="0">
                <a:solidFill>
                  <a:prstClr val="white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息から、</a:t>
            </a:r>
            <a:endParaRPr lang="en-US" altLang="ja-JP" sz="2000" dirty="0">
              <a:solidFill>
                <a:prstClr val="white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 defTabSz="457206"/>
            <a:r>
              <a:rPr lang="ja-JP" altLang="en-US" sz="2000" dirty="0">
                <a:solidFill>
                  <a:prstClr val="white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手から、</a:t>
            </a:r>
            <a:endParaRPr lang="en-US" altLang="ja-JP" sz="2000" dirty="0">
              <a:solidFill>
                <a:prstClr val="white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 defTabSz="457206"/>
            <a:r>
              <a:rPr lang="ja-JP" altLang="en-US" sz="2000" dirty="0">
                <a:solidFill>
                  <a:prstClr val="white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有害物質、出してるんです。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B52C97-8E51-4879-ABBF-89C116F7647F}"/>
              </a:ext>
            </a:extLst>
          </p:cNvPr>
          <p:cNvSpPr txBox="1"/>
          <p:nvPr/>
        </p:nvSpPr>
        <p:spPr>
          <a:xfrm>
            <a:off x="2199772" y="2587508"/>
            <a:ext cx="2001520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6"/>
            <a:r>
              <a:rPr lang="ja-JP" altLang="en-US" sz="1801" dirty="0">
                <a:solidFill>
                  <a:prstClr val="white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知ってください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25343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071EB33E-37E6-4F75-A66D-0F4C497ABB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830" y="2433830"/>
            <a:ext cx="1990345" cy="1990345"/>
          </a:xfrm>
          <a:prstGeom prst="rect">
            <a:avLst/>
          </a:prstGeom>
        </p:spPr>
      </p:pic>
      <p:pic>
        <p:nvPicPr>
          <p:cNvPr id="9" name="図 8" descr="名刺, レゴ が含まれている画像&#10;&#10;自動的に生成された説明">
            <a:extLst>
              <a:ext uri="{FF2B5EF4-FFF2-40B4-BE49-F238E27FC236}">
                <a16:creationId xmlns:a16="http://schemas.microsoft.com/office/drawing/2014/main" id="{6352317A-F59A-4B30-98BF-9C725C1D25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106" y="4593338"/>
            <a:ext cx="1990345" cy="1990345"/>
          </a:xfrm>
          <a:prstGeom prst="rect">
            <a:avLst/>
          </a:prstGeom>
        </p:spPr>
      </p:pic>
      <p:pic>
        <p:nvPicPr>
          <p:cNvPr id="11" name="図 10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C48CC277-0327-4205-A3DB-A505BC2DD9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106" y="274321"/>
            <a:ext cx="1990345" cy="1990345"/>
          </a:xfrm>
          <a:prstGeom prst="rect">
            <a:avLst/>
          </a:prstGeom>
        </p:spPr>
      </p:pic>
      <p:pic>
        <p:nvPicPr>
          <p:cNvPr id="13" name="図 12" descr="アイコン&#10;&#10;自動的に生成された説明">
            <a:extLst>
              <a:ext uri="{FF2B5EF4-FFF2-40B4-BE49-F238E27FC236}">
                <a16:creationId xmlns:a16="http://schemas.microsoft.com/office/drawing/2014/main" id="{6C925712-6FF8-48DD-9DD4-552337F210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830" y="274321"/>
            <a:ext cx="1990345" cy="1990345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034E415-32A2-4363-B1F6-8C1FE1B14B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553" y="274321"/>
            <a:ext cx="1990345" cy="1990345"/>
          </a:xfrm>
          <a:prstGeom prst="rect">
            <a:avLst/>
          </a:prstGeom>
        </p:spPr>
      </p:pic>
      <p:pic>
        <p:nvPicPr>
          <p:cNvPr id="17" name="図 16" descr="アイコン&#10;&#10;自動的に生成された説明">
            <a:extLst>
              <a:ext uri="{FF2B5EF4-FFF2-40B4-BE49-F238E27FC236}">
                <a16:creationId xmlns:a16="http://schemas.microsoft.com/office/drawing/2014/main" id="{750AF6BA-63C0-44D7-A1BB-2251E208F12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553" y="2433830"/>
            <a:ext cx="1990345" cy="1990345"/>
          </a:xfrm>
          <a:prstGeom prst="rect">
            <a:avLst/>
          </a:prstGeom>
        </p:spPr>
      </p:pic>
      <p:pic>
        <p:nvPicPr>
          <p:cNvPr id="19" name="図 18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AA8C8FA9-78E8-4282-B363-B688339510C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12" y="4618438"/>
            <a:ext cx="3048668" cy="775804"/>
          </a:xfrm>
          <a:prstGeom prst="rect">
            <a:avLst/>
          </a:prstGeom>
        </p:spPr>
      </p:pic>
      <p:pic>
        <p:nvPicPr>
          <p:cNvPr id="21" name="図 20" descr="グラフ&#10;&#10;自動的に生成された説明">
            <a:extLst>
              <a:ext uri="{FF2B5EF4-FFF2-40B4-BE49-F238E27FC236}">
                <a16:creationId xmlns:a16="http://schemas.microsoft.com/office/drawing/2014/main" id="{1C59ED14-57E8-4A97-9C80-CA878DB4A9B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830" y="4593338"/>
            <a:ext cx="1990345" cy="1990345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BDF99AD-1552-4D6B-A0F0-CA89B04418FC}"/>
              </a:ext>
            </a:extLst>
          </p:cNvPr>
          <p:cNvSpPr txBox="1"/>
          <p:nvPr/>
        </p:nvSpPr>
        <p:spPr>
          <a:xfrm>
            <a:off x="6166106" y="2433829"/>
            <a:ext cx="3521358" cy="1200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6"/>
            <a:r>
              <a:rPr lang="ja-JP" altLang="en-US" sz="1801" b="1" spc="601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従業員の健康は経営課題</a:t>
            </a:r>
            <a:endParaRPr lang="en-US" altLang="ja-JP" sz="1801" b="1" spc="601" dirty="0">
              <a:solidFill>
                <a:prstClr val="black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defTabSz="457206"/>
            <a:r>
              <a:rPr lang="ja-JP" altLang="en-US" sz="1801" b="1" spc="601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禁煙サポート制度の継続</a:t>
            </a:r>
            <a:endParaRPr lang="en-US" altLang="ja-JP" sz="1801" b="1" spc="601" dirty="0">
              <a:solidFill>
                <a:prstClr val="black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defTabSz="457206"/>
            <a:endParaRPr lang="en-US" altLang="ja-JP" sz="1801" b="1" spc="601" dirty="0">
              <a:solidFill>
                <a:prstClr val="black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defTabSz="457206"/>
            <a:endParaRPr lang="ja-JP" altLang="en-US" sz="1801" b="1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E160604-0F81-4D3F-A3C7-4B19DEE40A9D}"/>
              </a:ext>
            </a:extLst>
          </p:cNvPr>
          <p:cNvSpPr txBox="1"/>
          <p:nvPr/>
        </p:nvSpPr>
        <p:spPr>
          <a:xfrm>
            <a:off x="182881" y="5661660"/>
            <a:ext cx="3774948" cy="795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6">
              <a:lnSpc>
                <a:spcPct val="150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富士フイルムホールディングス人事部</a:t>
            </a:r>
            <a:endParaRPr lang="en-US" altLang="ja-JP" sz="1600" b="1" dirty="0">
              <a:solidFill>
                <a:prstClr val="black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  <a:p>
            <a:pPr defTabSz="457206">
              <a:lnSpc>
                <a:spcPct val="150000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富士フイルムグループ健康保険組合</a:t>
            </a:r>
          </a:p>
        </p:txBody>
      </p:sp>
    </p:spTree>
    <p:extLst>
      <p:ext uri="{BB962C8B-B14F-4D97-AF65-F5344CB8AC3E}">
        <p14:creationId xmlns:p14="http://schemas.microsoft.com/office/powerpoint/2010/main" val="1219714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195</Words>
  <Application>Microsoft Office PowerPoint</Application>
  <PresentationFormat>A4 210 x 297 mm</PresentationFormat>
  <Paragraphs>32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20" baseType="lpstr">
      <vt:lpstr>HGP創英角ﾎﾟｯﾌﾟ体</vt:lpstr>
      <vt:lpstr>HGS教科書体</vt:lpstr>
      <vt:lpstr>HGS創英角ﾎﾟｯﾌﾟ体</vt:lpstr>
      <vt:lpstr>HGS明朝E</vt:lpstr>
      <vt:lpstr>HG創英ﾌﾟﾚｾﾞﾝｽEB</vt:lpstr>
      <vt:lpstr>HG明朝E</vt:lpstr>
      <vt:lpstr>UD Digi Kyokasho N-R</vt:lpstr>
      <vt:lpstr>メイリオ</vt:lpstr>
      <vt:lpstr>游ゴシック</vt:lpstr>
      <vt:lpstr>游ゴシック Light</vt:lpstr>
      <vt:lpstr>游明朝</vt:lpstr>
      <vt:lpstr>Arial</vt:lpstr>
      <vt:lpstr>Calibri</vt:lpstr>
      <vt:lpstr>Calibri Light</vt:lpstr>
      <vt:lpstr>Office テーマ</vt:lpstr>
      <vt:lpstr>1_Office テーマ</vt:lpstr>
      <vt:lpstr>三次喫煙 サードハンドスモーク</vt:lpstr>
      <vt:lpstr>三次喫煙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禁煙パック</dc:title>
  <dc:creator>WAKABA KATOU</dc:creator>
  <cp:lastModifiedBy>MAIKA GOTOU</cp:lastModifiedBy>
  <cp:revision>80</cp:revision>
  <cp:lastPrinted>2021-08-16T05:47:10Z</cp:lastPrinted>
  <dcterms:created xsi:type="dcterms:W3CDTF">2021-06-21T06:54:17Z</dcterms:created>
  <dcterms:modified xsi:type="dcterms:W3CDTF">2021-08-17T04:42:37Z</dcterms:modified>
</cp:coreProperties>
</file>